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3" r:id="rId4"/>
    <p:sldId id="264" r:id="rId5"/>
    <p:sldId id="275" r:id="rId6"/>
    <p:sldId id="274" r:id="rId7"/>
    <p:sldId id="266" r:id="rId8"/>
    <p:sldId id="268" r:id="rId9"/>
    <p:sldId id="271" r:id="rId10"/>
    <p:sldId id="272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3AE"/>
    <a:srgbClr val="135CB5"/>
    <a:srgbClr val="FFFFFF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434" autoAdjust="0"/>
  </p:normalViewPr>
  <p:slideViewPr>
    <p:cSldViewPr snapToGrid="0">
      <p:cViewPr varScale="1">
        <p:scale>
          <a:sx n="86" d="100"/>
          <a:sy n="86" d="100"/>
        </p:scale>
        <p:origin x="4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B916E-925E-46B2-9440-5E6381DC9753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2F0CD-57B1-4B3A-993B-EEE4FF5AC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05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0673A-CADC-42E7-878E-EAC5FDD81301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04C6F-C361-4819-B946-219A9B3EF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2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7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178427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455085"/>
            <a:ext cx="11157817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1772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06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8F~1\AppData\Local\Temp\Rar$DRa0.823\250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صورة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8610" y="0"/>
            <a:ext cx="12200610" cy="6858000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>
            <a:off x="653143" y="2122045"/>
            <a:ext cx="10319657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6600" dirty="0">
                <a:latin typeface="Noor bold" pitchFamily="2" charset="-78"/>
                <a:cs typeface="Noor bold" pitchFamily="2" charset="-78"/>
              </a:rPr>
              <a:t>مقدمة في الملكية الفكرية</a:t>
            </a:r>
            <a:endParaRPr lang="en-US" sz="6600" dirty="0">
              <a:latin typeface="Noor bold" pitchFamily="2" charset="-78"/>
              <a:cs typeface="Noor bold" pitchFamily="2" charset="-78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0" y="0"/>
            <a:ext cx="1950724" cy="1950724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1062495" y="3691705"/>
            <a:ext cx="10058400" cy="14088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3600" b="1" dirty="0">
                <a:latin typeface="Noor Light" pitchFamily="2" charset="-78"/>
                <a:cs typeface="Noor Light" pitchFamily="2" charset="-78"/>
              </a:rPr>
              <a:t>تقديم الدكتور/ صقر السلمي	</a:t>
            </a:r>
          </a:p>
          <a:p>
            <a:pPr algn="ctr" rtl="1">
              <a:lnSpc>
                <a:spcPct val="150000"/>
              </a:lnSpc>
            </a:pPr>
            <a:r>
              <a:rPr lang="ar-SA" sz="2400" b="1" dirty="0">
                <a:latin typeface="Noor Light" pitchFamily="2" charset="-78"/>
                <a:cs typeface="Noor Light" pitchFamily="2" charset="-78"/>
              </a:rPr>
              <a:t>رئيس قسم الاعلام- الأستاذ المساعد بقسم الخدمة الاجتماعية</a:t>
            </a:r>
          </a:p>
        </p:txBody>
      </p:sp>
    </p:spTree>
    <p:extLst>
      <p:ext uri="{BB962C8B-B14F-4D97-AF65-F5344CB8AC3E}">
        <p14:creationId xmlns:p14="http://schemas.microsoft.com/office/powerpoint/2010/main" val="1389186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8F~1\AppData\Local\Temp\Rar$DRa0.823\250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صورة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مستطيل ذو زاويتين مستديرتين في نفس الجانب 2"/>
          <p:cNvSpPr/>
          <p:nvPr/>
        </p:nvSpPr>
        <p:spPr>
          <a:xfrm>
            <a:off x="7585023" y="319502"/>
            <a:ext cx="4377127" cy="769441"/>
          </a:xfrm>
          <a:prstGeom prst="round2SameRect">
            <a:avLst/>
          </a:prstGeom>
          <a:solidFill>
            <a:srgbClr val="13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sz="1600"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7199661" y="319502"/>
            <a:ext cx="460697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oor bold" pitchFamily="2" charset="-78"/>
                <a:cs typeface="Noor bold" pitchFamily="2" charset="-78"/>
              </a:rPr>
              <a:t>آلية العمل عالمياً: </a:t>
            </a:r>
          </a:p>
        </p:txBody>
      </p:sp>
      <p:sp>
        <p:nvSpPr>
          <p:cNvPr id="16" name="مستطيل 15"/>
          <p:cNvSpPr/>
          <p:nvPr/>
        </p:nvSpPr>
        <p:spPr>
          <a:xfrm>
            <a:off x="59962" y="6317318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latin typeface="Sakkal Majalla" pitchFamily="2" charset="-78"/>
                <a:cs typeface="Sakkal Majalla" pitchFamily="2" charset="-78"/>
              </a:rPr>
              <a:t>إعداد د. صقر السلمي</a:t>
            </a:r>
          </a:p>
        </p:txBody>
      </p:sp>
      <p:sp>
        <p:nvSpPr>
          <p:cNvPr id="61" name="Freeform 5"/>
          <p:cNvSpPr>
            <a:spLocks/>
          </p:cNvSpPr>
          <p:nvPr/>
        </p:nvSpPr>
        <p:spPr bwMode="auto">
          <a:xfrm>
            <a:off x="4458392" y="2021925"/>
            <a:ext cx="4963888" cy="892409"/>
          </a:xfrm>
          <a:prstGeom prst="homePlate">
            <a:avLst>
              <a:gd name="adj" fmla="val 27412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6"/>
          <p:cNvSpPr>
            <a:spLocks/>
          </p:cNvSpPr>
          <p:nvPr/>
        </p:nvSpPr>
        <p:spPr bwMode="auto">
          <a:xfrm>
            <a:off x="7938783" y="1915886"/>
            <a:ext cx="1266169" cy="1104487"/>
          </a:xfrm>
          <a:custGeom>
            <a:avLst/>
            <a:gdLst>
              <a:gd name="T0" fmla="*/ 302 w 1206"/>
              <a:gd name="T1" fmla="*/ 1052 h 1052"/>
              <a:gd name="T2" fmla="*/ 0 w 1206"/>
              <a:gd name="T3" fmla="*/ 526 h 1052"/>
              <a:gd name="T4" fmla="*/ 302 w 1206"/>
              <a:gd name="T5" fmla="*/ 0 h 1052"/>
              <a:gd name="T6" fmla="*/ 904 w 1206"/>
              <a:gd name="T7" fmla="*/ 0 h 1052"/>
              <a:gd name="T8" fmla="*/ 1206 w 1206"/>
              <a:gd name="T9" fmla="*/ 526 h 1052"/>
              <a:gd name="T10" fmla="*/ 904 w 1206"/>
              <a:gd name="T11" fmla="*/ 1052 h 1052"/>
              <a:gd name="T12" fmla="*/ 302 w 1206"/>
              <a:gd name="T13" fmla="*/ 1052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6" h="1052">
                <a:moveTo>
                  <a:pt x="302" y="1052"/>
                </a:moveTo>
                <a:lnTo>
                  <a:pt x="0" y="526"/>
                </a:lnTo>
                <a:lnTo>
                  <a:pt x="302" y="0"/>
                </a:lnTo>
                <a:lnTo>
                  <a:pt x="904" y="0"/>
                </a:lnTo>
                <a:lnTo>
                  <a:pt x="1206" y="526"/>
                </a:lnTo>
                <a:lnTo>
                  <a:pt x="904" y="1052"/>
                </a:lnTo>
                <a:lnTo>
                  <a:pt x="302" y="1052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5"/>
          <p:cNvSpPr>
            <a:spLocks/>
          </p:cNvSpPr>
          <p:nvPr/>
        </p:nvSpPr>
        <p:spPr bwMode="auto">
          <a:xfrm flipH="1">
            <a:off x="2769720" y="3126412"/>
            <a:ext cx="4963888" cy="892409"/>
          </a:xfrm>
          <a:prstGeom prst="homePlate">
            <a:avLst>
              <a:gd name="adj" fmla="val 27412"/>
            </a:avLst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6"/>
          <p:cNvSpPr>
            <a:spLocks/>
          </p:cNvSpPr>
          <p:nvPr/>
        </p:nvSpPr>
        <p:spPr bwMode="auto">
          <a:xfrm flipH="1">
            <a:off x="2987047" y="3020373"/>
            <a:ext cx="1266169" cy="1104487"/>
          </a:xfrm>
          <a:custGeom>
            <a:avLst/>
            <a:gdLst>
              <a:gd name="T0" fmla="*/ 302 w 1206"/>
              <a:gd name="T1" fmla="*/ 1052 h 1052"/>
              <a:gd name="T2" fmla="*/ 0 w 1206"/>
              <a:gd name="T3" fmla="*/ 526 h 1052"/>
              <a:gd name="T4" fmla="*/ 302 w 1206"/>
              <a:gd name="T5" fmla="*/ 0 h 1052"/>
              <a:gd name="T6" fmla="*/ 904 w 1206"/>
              <a:gd name="T7" fmla="*/ 0 h 1052"/>
              <a:gd name="T8" fmla="*/ 1206 w 1206"/>
              <a:gd name="T9" fmla="*/ 526 h 1052"/>
              <a:gd name="T10" fmla="*/ 904 w 1206"/>
              <a:gd name="T11" fmla="*/ 1052 h 1052"/>
              <a:gd name="T12" fmla="*/ 302 w 1206"/>
              <a:gd name="T13" fmla="*/ 1052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6" h="1052">
                <a:moveTo>
                  <a:pt x="302" y="1052"/>
                </a:moveTo>
                <a:lnTo>
                  <a:pt x="0" y="526"/>
                </a:lnTo>
                <a:lnTo>
                  <a:pt x="302" y="0"/>
                </a:lnTo>
                <a:lnTo>
                  <a:pt x="904" y="0"/>
                </a:lnTo>
                <a:lnTo>
                  <a:pt x="1206" y="526"/>
                </a:lnTo>
                <a:lnTo>
                  <a:pt x="904" y="1052"/>
                </a:lnTo>
                <a:lnTo>
                  <a:pt x="302" y="1052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5"/>
          <p:cNvSpPr>
            <a:spLocks/>
          </p:cNvSpPr>
          <p:nvPr/>
        </p:nvSpPr>
        <p:spPr bwMode="auto">
          <a:xfrm>
            <a:off x="4458392" y="4198576"/>
            <a:ext cx="4963888" cy="892409"/>
          </a:xfrm>
          <a:prstGeom prst="homePlate">
            <a:avLst>
              <a:gd name="adj" fmla="val 27412"/>
            </a:avLst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"/>
          <p:cNvSpPr>
            <a:spLocks/>
          </p:cNvSpPr>
          <p:nvPr/>
        </p:nvSpPr>
        <p:spPr bwMode="auto">
          <a:xfrm>
            <a:off x="7938783" y="4092537"/>
            <a:ext cx="1266169" cy="1104487"/>
          </a:xfrm>
          <a:custGeom>
            <a:avLst/>
            <a:gdLst>
              <a:gd name="T0" fmla="*/ 302 w 1206"/>
              <a:gd name="T1" fmla="*/ 1052 h 1052"/>
              <a:gd name="T2" fmla="*/ 0 w 1206"/>
              <a:gd name="T3" fmla="*/ 526 h 1052"/>
              <a:gd name="T4" fmla="*/ 302 w 1206"/>
              <a:gd name="T5" fmla="*/ 0 h 1052"/>
              <a:gd name="T6" fmla="*/ 904 w 1206"/>
              <a:gd name="T7" fmla="*/ 0 h 1052"/>
              <a:gd name="T8" fmla="*/ 1206 w 1206"/>
              <a:gd name="T9" fmla="*/ 526 h 1052"/>
              <a:gd name="T10" fmla="*/ 904 w 1206"/>
              <a:gd name="T11" fmla="*/ 1052 h 1052"/>
              <a:gd name="T12" fmla="*/ 302 w 1206"/>
              <a:gd name="T13" fmla="*/ 1052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6" h="1052">
                <a:moveTo>
                  <a:pt x="302" y="1052"/>
                </a:moveTo>
                <a:lnTo>
                  <a:pt x="0" y="526"/>
                </a:lnTo>
                <a:lnTo>
                  <a:pt x="302" y="0"/>
                </a:lnTo>
                <a:lnTo>
                  <a:pt x="904" y="0"/>
                </a:lnTo>
                <a:lnTo>
                  <a:pt x="1206" y="526"/>
                </a:lnTo>
                <a:lnTo>
                  <a:pt x="904" y="1052"/>
                </a:lnTo>
                <a:lnTo>
                  <a:pt x="302" y="1052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3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Inhaltsplatzhalter 4"/>
          <p:cNvSpPr txBox="1">
            <a:spLocks/>
          </p:cNvSpPr>
          <p:nvPr/>
        </p:nvSpPr>
        <p:spPr>
          <a:xfrm>
            <a:off x="4409154" y="3203285"/>
            <a:ext cx="3168515" cy="7386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00000"/>
              </a:lnSpc>
              <a:spcAft>
                <a:spcPts val="1200"/>
              </a:spcAft>
              <a:buNone/>
            </a:pPr>
            <a:r>
              <a:rPr lang="ar-SA" sz="2400" b="1" dirty="0">
                <a:latin typeface="Noor bold" pitchFamily="2" charset="-78"/>
                <a:cs typeface="Noor bold" pitchFamily="2" charset="-78"/>
              </a:rPr>
              <a:t>المنظمة العالمية للملكية الفكرية </a:t>
            </a:r>
            <a:endParaRPr lang="en-US" sz="2400" b="1" dirty="0"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71" name="Inhaltsplatzhalter 4"/>
          <p:cNvSpPr txBox="1">
            <a:spLocks/>
          </p:cNvSpPr>
          <p:nvPr/>
        </p:nvSpPr>
        <p:spPr>
          <a:xfrm>
            <a:off x="4622759" y="2286869"/>
            <a:ext cx="3168515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ar-SA" sz="2400" b="1" dirty="0">
                <a:latin typeface="Noor bold" pitchFamily="2" charset="-78"/>
                <a:cs typeface="Noor bold" pitchFamily="2" charset="-78"/>
              </a:rPr>
              <a:t>منظمة التجارة العالمية </a:t>
            </a:r>
            <a:endParaRPr lang="en-US" sz="1600" dirty="0"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72" name="Inhaltsplatzhalter 4"/>
          <p:cNvSpPr txBox="1">
            <a:spLocks/>
          </p:cNvSpPr>
          <p:nvPr/>
        </p:nvSpPr>
        <p:spPr>
          <a:xfrm>
            <a:off x="4622759" y="4463761"/>
            <a:ext cx="3168515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ar-SA" sz="2400" b="1" dirty="0">
                <a:latin typeface="Noor bold" pitchFamily="2" charset="-78"/>
                <a:cs typeface="Noor bold" pitchFamily="2" charset="-78"/>
              </a:rPr>
              <a:t>منظمة الصحة العالمية</a:t>
            </a:r>
          </a:p>
        </p:txBody>
      </p:sp>
      <p:pic>
        <p:nvPicPr>
          <p:cNvPr id="4" name="Picture 2" descr="D:\تصاميم\تنزيل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587" y="2134899"/>
            <a:ext cx="786559" cy="67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D:\تصاميم\World_Intellectual_Property_Organization_Logo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043" y="3139167"/>
            <a:ext cx="1142430" cy="795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منظمة الصحة العالمية ( World health organization ) | الطبي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588" y="4296227"/>
            <a:ext cx="786558" cy="678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655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8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8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70" grpId="0"/>
      <p:bldP spid="71" grpId="0"/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8F~1\AppData\Local\Temp\Rar$DRa0.823\250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صورة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مستطيل ذو زاويتين مستديرتين في نفس الجانب 2"/>
          <p:cNvSpPr/>
          <p:nvPr/>
        </p:nvSpPr>
        <p:spPr>
          <a:xfrm>
            <a:off x="3882450" y="1263881"/>
            <a:ext cx="4182256" cy="769441"/>
          </a:xfrm>
          <a:prstGeom prst="round2SameRect">
            <a:avLst/>
          </a:prstGeom>
          <a:solidFill>
            <a:srgbClr val="13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2593295" y="1321937"/>
            <a:ext cx="52915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oor bold" pitchFamily="2" charset="-78"/>
                <a:cs typeface="Noor bold" pitchFamily="2" charset="-78"/>
              </a:rPr>
              <a:t>    الأسئلة والاستفسارات</a:t>
            </a:r>
          </a:p>
        </p:txBody>
      </p:sp>
      <p:pic>
        <p:nvPicPr>
          <p:cNvPr id="2" name="Picture 2" descr="D:\تصاميم\أفكار-لطرح-الأسئلة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078" y="2488368"/>
            <a:ext cx="4623000" cy="251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مستطيل 14"/>
          <p:cNvSpPr/>
          <p:nvPr/>
        </p:nvSpPr>
        <p:spPr>
          <a:xfrm>
            <a:off x="59962" y="6317318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latin typeface="Sakkal Majalla" pitchFamily="2" charset="-78"/>
                <a:cs typeface="Sakkal Majalla" pitchFamily="2" charset="-78"/>
              </a:rPr>
              <a:t>إعداد د. صقر السلمي</a:t>
            </a:r>
          </a:p>
        </p:txBody>
      </p:sp>
    </p:spTree>
    <p:extLst>
      <p:ext uri="{BB962C8B-B14F-4D97-AF65-F5344CB8AC3E}">
        <p14:creationId xmlns:p14="http://schemas.microsoft.com/office/powerpoint/2010/main" val="38697896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8F~1\AppData\Local\Temp\Rar$DRa0.823\250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صورة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50" name="Picture 2" descr="التخطيط وصياغة الأهداف - ppt downlo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767" y="464399"/>
            <a:ext cx="8429106" cy="521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مستطيل 8"/>
          <p:cNvSpPr/>
          <p:nvPr/>
        </p:nvSpPr>
        <p:spPr>
          <a:xfrm>
            <a:off x="59962" y="6317318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latin typeface="Sakkal Majalla" pitchFamily="2" charset="-78"/>
                <a:cs typeface="Sakkal Majalla" pitchFamily="2" charset="-78"/>
              </a:rPr>
              <a:t>إعداد د. صقر السلمي</a:t>
            </a:r>
          </a:p>
        </p:txBody>
      </p:sp>
    </p:spTree>
    <p:extLst>
      <p:ext uri="{BB962C8B-B14F-4D97-AF65-F5344CB8AC3E}">
        <p14:creationId xmlns:p14="http://schemas.microsoft.com/office/powerpoint/2010/main" val="1200844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8F~1\AppData\Local\Temp\Rar$DRa0.823\250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صورة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مستطيل ذو زاويتين مستديرتين في نفس الجانب 2"/>
          <p:cNvSpPr/>
          <p:nvPr/>
        </p:nvSpPr>
        <p:spPr>
          <a:xfrm>
            <a:off x="6385810" y="319502"/>
            <a:ext cx="5471410" cy="769441"/>
          </a:xfrm>
          <a:prstGeom prst="round2SameRect">
            <a:avLst/>
          </a:prstGeom>
          <a:solidFill>
            <a:srgbClr val="13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6385810" y="364472"/>
            <a:ext cx="547141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oor bold" pitchFamily="2" charset="-78"/>
                <a:cs typeface="Noor bold" pitchFamily="2" charset="-78"/>
              </a:rPr>
              <a:t>الملكية الفكرية 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839449" y="1197702"/>
            <a:ext cx="112875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400" b="1" dirty="0">
                <a:latin typeface="+mj-lt"/>
                <a:cs typeface="Noor Light" pitchFamily="2" charset="-78"/>
              </a:rPr>
              <a:t>هي ابداعات العقل البشري من الاختراعات والمصنفات الأدبية والفنية وكل ما ينتجه فكر الانسان.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3508679" y="3313948"/>
            <a:ext cx="2519416" cy="2997202"/>
            <a:chOff x="935038" y="623888"/>
            <a:chExt cx="2268538" cy="2698749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35038" y="717550"/>
              <a:ext cx="2268538" cy="1771650"/>
            </a:xfrm>
            <a:custGeom>
              <a:avLst/>
              <a:gdLst>
                <a:gd name="T0" fmla="*/ 1701 w 1852"/>
                <a:gd name="T1" fmla="*/ 1447 h 1447"/>
                <a:gd name="T2" fmla="*/ 152 w 1852"/>
                <a:gd name="T3" fmla="*/ 1447 h 1447"/>
                <a:gd name="T4" fmla="*/ 0 w 1852"/>
                <a:gd name="T5" fmla="*/ 1296 h 1447"/>
                <a:gd name="T6" fmla="*/ 0 w 1852"/>
                <a:gd name="T7" fmla="*/ 152 h 1447"/>
                <a:gd name="T8" fmla="*/ 152 w 1852"/>
                <a:gd name="T9" fmla="*/ 0 h 1447"/>
                <a:gd name="T10" fmla="*/ 1701 w 1852"/>
                <a:gd name="T11" fmla="*/ 0 h 1447"/>
                <a:gd name="T12" fmla="*/ 1852 w 1852"/>
                <a:gd name="T13" fmla="*/ 152 h 1447"/>
                <a:gd name="T14" fmla="*/ 1852 w 1852"/>
                <a:gd name="T15" fmla="*/ 1296 h 1447"/>
                <a:gd name="T16" fmla="*/ 1701 w 1852"/>
                <a:gd name="T17" fmla="*/ 1447 h 1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52" h="1447">
                  <a:moveTo>
                    <a:pt x="1701" y="1447"/>
                  </a:moveTo>
                  <a:cubicBezTo>
                    <a:pt x="152" y="1447"/>
                    <a:pt x="152" y="1447"/>
                    <a:pt x="152" y="1447"/>
                  </a:cubicBezTo>
                  <a:cubicBezTo>
                    <a:pt x="68" y="1447"/>
                    <a:pt x="0" y="1379"/>
                    <a:pt x="0" y="1296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68"/>
                    <a:pt x="68" y="0"/>
                    <a:pt x="152" y="0"/>
                  </a:cubicBezTo>
                  <a:cubicBezTo>
                    <a:pt x="1701" y="0"/>
                    <a:pt x="1701" y="0"/>
                    <a:pt x="1701" y="0"/>
                  </a:cubicBezTo>
                  <a:cubicBezTo>
                    <a:pt x="1785" y="0"/>
                    <a:pt x="1852" y="68"/>
                    <a:pt x="1852" y="152"/>
                  </a:cubicBezTo>
                  <a:cubicBezTo>
                    <a:pt x="1852" y="1296"/>
                    <a:pt x="1852" y="1296"/>
                    <a:pt x="1852" y="1296"/>
                  </a:cubicBezTo>
                  <a:cubicBezTo>
                    <a:pt x="1852" y="1379"/>
                    <a:pt x="1785" y="1447"/>
                    <a:pt x="1701" y="144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35038" y="1746250"/>
              <a:ext cx="2268538" cy="1576387"/>
            </a:xfrm>
            <a:custGeom>
              <a:avLst/>
              <a:gdLst>
                <a:gd name="T0" fmla="*/ 0 w 1852"/>
                <a:gd name="T1" fmla="*/ 0 h 1287"/>
                <a:gd name="T2" fmla="*/ 0 w 1852"/>
                <a:gd name="T3" fmla="*/ 1135 h 1287"/>
                <a:gd name="T4" fmla="*/ 152 w 1852"/>
                <a:gd name="T5" fmla="*/ 1287 h 1287"/>
                <a:gd name="T6" fmla="*/ 1701 w 1852"/>
                <a:gd name="T7" fmla="*/ 1287 h 1287"/>
                <a:gd name="T8" fmla="*/ 1852 w 1852"/>
                <a:gd name="T9" fmla="*/ 1135 h 1287"/>
                <a:gd name="T10" fmla="*/ 1852 w 1852"/>
                <a:gd name="T11" fmla="*/ 0 h 1287"/>
                <a:gd name="T12" fmla="*/ 0 w 1852"/>
                <a:gd name="T13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2" h="1287">
                  <a:moveTo>
                    <a:pt x="0" y="0"/>
                  </a:moveTo>
                  <a:cubicBezTo>
                    <a:pt x="0" y="1135"/>
                    <a:pt x="0" y="1135"/>
                    <a:pt x="0" y="1135"/>
                  </a:cubicBezTo>
                  <a:cubicBezTo>
                    <a:pt x="0" y="1219"/>
                    <a:pt x="68" y="1287"/>
                    <a:pt x="152" y="1287"/>
                  </a:cubicBezTo>
                  <a:cubicBezTo>
                    <a:pt x="1701" y="1287"/>
                    <a:pt x="1701" y="1287"/>
                    <a:pt x="1701" y="1287"/>
                  </a:cubicBezTo>
                  <a:cubicBezTo>
                    <a:pt x="1785" y="1287"/>
                    <a:pt x="1852" y="1219"/>
                    <a:pt x="1852" y="1135"/>
                  </a:cubicBezTo>
                  <a:cubicBezTo>
                    <a:pt x="1852" y="0"/>
                    <a:pt x="1852" y="0"/>
                    <a:pt x="185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392238" y="717550"/>
              <a:ext cx="1406525" cy="928687"/>
            </a:xfrm>
            <a:custGeom>
              <a:avLst/>
              <a:gdLst>
                <a:gd name="T0" fmla="*/ 1148 w 1148"/>
                <a:gd name="T1" fmla="*/ 35 h 759"/>
                <a:gd name="T2" fmla="*/ 1148 w 1148"/>
                <a:gd name="T3" fmla="*/ 626 h 759"/>
                <a:gd name="T4" fmla="*/ 554 w 1148"/>
                <a:gd name="T5" fmla="*/ 759 h 759"/>
                <a:gd name="T6" fmla="*/ 0 w 1148"/>
                <a:gd name="T7" fmla="*/ 626 h 759"/>
                <a:gd name="T8" fmla="*/ 0 w 1148"/>
                <a:gd name="T9" fmla="*/ 35 h 759"/>
                <a:gd name="T10" fmla="*/ 9 w 1148"/>
                <a:gd name="T11" fmla="*/ 0 h 759"/>
                <a:gd name="T12" fmla="*/ 1139 w 1148"/>
                <a:gd name="T13" fmla="*/ 0 h 759"/>
                <a:gd name="T14" fmla="*/ 1148 w 1148"/>
                <a:gd name="T15" fmla="*/ 35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8" h="759">
                  <a:moveTo>
                    <a:pt x="1148" y="35"/>
                  </a:moveTo>
                  <a:cubicBezTo>
                    <a:pt x="1148" y="626"/>
                    <a:pt x="1148" y="626"/>
                    <a:pt x="1148" y="626"/>
                  </a:cubicBezTo>
                  <a:cubicBezTo>
                    <a:pt x="554" y="759"/>
                    <a:pt x="554" y="759"/>
                    <a:pt x="554" y="759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23"/>
                    <a:pt x="3" y="11"/>
                    <a:pt x="9" y="0"/>
                  </a:cubicBezTo>
                  <a:cubicBezTo>
                    <a:pt x="1139" y="0"/>
                    <a:pt x="1139" y="0"/>
                    <a:pt x="1139" y="0"/>
                  </a:cubicBezTo>
                  <a:cubicBezTo>
                    <a:pt x="1145" y="11"/>
                    <a:pt x="1148" y="23"/>
                    <a:pt x="1148" y="3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392238" y="623888"/>
              <a:ext cx="1406525" cy="973137"/>
            </a:xfrm>
            <a:custGeom>
              <a:avLst/>
              <a:gdLst>
                <a:gd name="T0" fmla="*/ 1077 w 1148"/>
                <a:gd name="T1" fmla="*/ 0 h 795"/>
                <a:gd name="T2" fmla="*/ 70 w 1148"/>
                <a:gd name="T3" fmla="*/ 0 h 795"/>
                <a:gd name="T4" fmla="*/ 0 w 1148"/>
                <a:gd name="T5" fmla="*/ 71 h 795"/>
                <a:gd name="T6" fmla="*/ 0 w 1148"/>
                <a:gd name="T7" fmla="*/ 662 h 795"/>
                <a:gd name="T8" fmla="*/ 554 w 1148"/>
                <a:gd name="T9" fmla="*/ 795 h 795"/>
                <a:gd name="T10" fmla="*/ 1148 w 1148"/>
                <a:gd name="T11" fmla="*/ 662 h 795"/>
                <a:gd name="T12" fmla="*/ 1148 w 1148"/>
                <a:gd name="T13" fmla="*/ 71 h 795"/>
                <a:gd name="T14" fmla="*/ 1077 w 1148"/>
                <a:gd name="T15" fmla="*/ 0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8" h="795">
                  <a:moveTo>
                    <a:pt x="1077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31" y="0"/>
                    <a:pt x="0" y="32"/>
                    <a:pt x="0" y="71"/>
                  </a:cubicBezTo>
                  <a:cubicBezTo>
                    <a:pt x="0" y="662"/>
                    <a:pt x="0" y="662"/>
                    <a:pt x="0" y="662"/>
                  </a:cubicBezTo>
                  <a:cubicBezTo>
                    <a:pt x="554" y="795"/>
                    <a:pt x="554" y="795"/>
                    <a:pt x="554" y="795"/>
                  </a:cubicBezTo>
                  <a:cubicBezTo>
                    <a:pt x="1148" y="662"/>
                    <a:pt x="1148" y="662"/>
                    <a:pt x="1148" y="662"/>
                  </a:cubicBezTo>
                  <a:cubicBezTo>
                    <a:pt x="1148" y="71"/>
                    <a:pt x="1148" y="71"/>
                    <a:pt x="1148" y="71"/>
                  </a:cubicBezTo>
                  <a:cubicBezTo>
                    <a:pt x="1148" y="32"/>
                    <a:pt x="1116" y="0"/>
                    <a:pt x="107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0"/>
          <p:cNvGrpSpPr/>
          <p:nvPr/>
        </p:nvGrpSpPr>
        <p:grpSpPr>
          <a:xfrm>
            <a:off x="6385810" y="3313948"/>
            <a:ext cx="2519416" cy="2997202"/>
            <a:chOff x="935038" y="623888"/>
            <a:chExt cx="2268538" cy="2698749"/>
          </a:xfrm>
        </p:grpSpPr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935038" y="717550"/>
              <a:ext cx="2268538" cy="1771650"/>
            </a:xfrm>
            <a:custGeom>
              <a:avLst/>
              <a:gdLst>
                <a:gd name="T0" fmla="*/ 1701 w 1852"/>
                <a:gd name="T1" fmla="*/ 1447 h 1447"/>
                <a:gd name="T2" fmla="*/ 152 w 1852"/>
                <a:gd name="T3" fmla="*/ 1447 h 1447"/>
                <a:gd name="T4" fmla="*/ 0 w 1852"/>
                <a:gd name="T5" fmla="*/ 1296 h 1447"/>
                <a:gd name="T6" fmla="*/ 0 w 1852"/>
                <a:gd name="T7" fmla="*/ 152 h 1447"/>
                <a:gd name="T8" fmla="*/ 152 w 1852"/>
                <a:gd name="T9" fmla="*/ 0 h 1447"/>
                <a:gd name="T10" fmla="*/ 1701 w 1852"/>
                <a:gd name="T11" fmla="*/ 0 h 1447"/>
                <a:gd name="T12" fmla="*/ 1852 w 1852"/>
                <a:gd name="T13" fmla="*/ 152 h 1447"/>
                <a:gd name="T14" fmla="*/ 1852 w 1852"/>
                <a:gd name="T15" fmla="*/ 1296 h 1447"/>
                <a:gd name="T16" fmla="*/ 1701 w 1852"/>
                <a:gd name="T17" fmla="*/ 1447 h 1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52" h="1447">
                  <a:moveTo>
                    <a:pt x="1701" y="1447"/>
                  </a:moveTo>
                  <a:cubicBezTo>
                    <a:pt x="152" y="1447"/>
                    <a:pt x="152" y="1447"/>
                    <a:pt x="152" y="1447"/>
                  </a:cubicBezTo>
                  <a:cubicBezTo>
                    <a:pt x="68" y="1447"/>
                    <a:pt x="0" y="1379"/>
                    <a:pt x="0" y="1296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68"/>
                    <a:pt x="68" y="0"/>
                    <a:pt x="152" y="0"/>
                  </a:cubicBezTo>
                  <a:cubicBezTo>
                    <a:pt x="1701" y="0"/>
                    <a:pt x="1701" y="0"/>
                    <a:pt x="1701" y="0"/>
                  </a:cubicBezTo>
                  <a:cubicBezTo>
                    <a:pt x="1785" y="0"/>
                    <a:pt x="1852" y="68"/>
                    <a:pt x="1852" y="152"/>
                  </a:cubicBezTo>
                  <a:cubicBezTo>
                    <a:pt x="1852" y="1296"/>
                    <a:pt x="1852" y="1296"/>
                    <a:pt x="1852" y="1296"/>
                  </a:cubicBezTo>
                  <a:cubicBezTo>
                    <a:pt x="1852" y="1379"/>
                    <a:pt x="1785" y="1447"/>
                    <a:pt x="1701" y="14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935038" y="1746250"/>
              <a:ext cx="2268538" cy="1576387"/>
            </a:xfrm>
            <a:custGeom>
              <a:avLst/>
              <a:gdLst>
                <a:gd name="T0" fmla="*/ 0 w 1852"/>
                <a:gd name="T1" fmla="*/ 0 h 1287"/>
                <a:gd name="T2" fmla="*/ 0 w 1852"/>
                <a:gd name="T3" fmla="*/ 1135 h 1287"/>
                <a:gd name="T4" fmla="*/ 152 w 1852"/>
                <a:gd name="T5" fmla="*/ 1287 h 1287"/>
                <a:gd name="T6" fmla="*/ 1701 w 1852"/>
                <a:gd name="T7" fmla="*/ 1287 h 1287"/>
                <a:gd name="T8" fmla="*/ 1852 w 1852"/>
                <a:gd name="T9" fmla="*/ 1135 h 1287"/>
                <a:gd name="T10" fmla="*/ 1852 w 1852"/>
                <a:gd name="T11" fmla="*/ 0 h 1287"/>
                <a:gd name="T12" fmla="*/ 0 w 1852"/>
                <a:gd name="T13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2" h="1287">
                  <a:moveTo>
                    <a:pt x="0" y="0"/>
                  </a:moveTo>
                  <a:cubicBezTo>
                    <a:pt x="0" y="1135"/>
                    <a:pt x="0" y="1135"/>
                    <a:pt x="0" y="1135"/>
                  </a:cubicBezTo>
                  <a:cubicBezTo>
                    <a:pt x="0" y="1219"/>
                    <a:pt x="68" y="1287"/>
                    <a:pt x="152" y="1287"/>
                  </a:cubicBezTo>
                  <a:cubicBezTo>
                    <a:pt x="1701" y="1287"/>
                    <a:pt x="1701" y="1287"/>
                    <a:pt x="1701" y="1287"/>
                  </a:cubicBezTo>
                  <a:cubicBezTo>
                    <a:pt x="1785" y="1287"/>
                    <a:pt x="1852" y="1219"/>
                    <a:pt x="1852" y="1135"/>
                  </a:cubicBezTo>
                  <a:cubicBezTo>
                    <a:pt x="1852" y="0"/>
                    <a:pt x="1852" y="0"/>
                    <a:pt x="185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1392238" y="717550"/>
              <a:ext cx="1406525" cy="928687"/>
            </a:xfrm>
            <a:custGeom>
              <a:avLst/>
              <a:gdLst>
                <a:gd name="T0" fmla="*/ 1148 w 1148"/>
                <a:gd name="T1" fmla="*/ 35 h 759"/>
                <a:gd name="T2" fmla="*/ 1148 w 1148"/>
                <a:gd name="T3" fmla="*/ 626 h 759"/>
                <a:gd name="T4" fmla="*/ 554 w 1148"/>
                <a:gd name="T5" fmla="*/ 759 h 759"/>
                <a:gd name="T6" fmla="*/ 0 w 1148"/>
                <a:gd name="T7" fmla="*/ 626 h 759"/>
                <a:gd name="T8" fmla="*/ 0 w 1148"/>
                <a:gd name="T9" fmla="*/ 35 h 759"/>
                <a:gd name="T10" fmla="*/ 9 w 1148"/>
                <a:gd name="T11" fmla="*/ 0 h 759"/>
                <a:gd name="T12" fmla="*/ 1139 w 1148"/>
                <a:gd name="T13" fmla="*/ 0 h 759"/>
                <a:gd name="T14" fmla="*/ 1148 w 1148"/>
                <a:gd name="T15" fmla="*/ 35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8" h="759">
                  <a:moveTo>
                    <a:pt x="1148" y="35"/>
                  </a:moveTo>
                  <a:cubicBezTo>
                    <a:pt x="1148" y="626"/>
                    <a:pt x="1148" y="626"/>
                    <a:pt x="1148" y="626"/>
                  </a:cubicBezTo>
                  <a:cubicBezTo>
                    <a:pt x="554" y="759"/>
                    <a:pt x="554" y="759"/>
                    <a:pt x="554" y="759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23"/>
                    <a:pt x="3" y="11"/>
                    <a:pt x="9" y="0"/>
                  </a:cubicBezTo>
                  <a:cubicBezTo>
                    <a:pt x="1139" y="0"/>
                    <a:pt x="1139" y="0"/>
                    <a:pt x="1139" y="0"/>
                  </a:cubicBezTo>
                  <a:cubicBezTo>
                    <a:pt x="1145" y="11"/>
                    <a:pt x="1148" y="23"/>
                    <a:pt x="1148" y="3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1392238" y="623888"/>
              <a:ext cx="1406525" cy="973137"/>
            </a:xfrm>
            <a:custGeom>
              <a:avLst/>
              <a:gdLst>
                <a:gd name="T0" fmla="*/ 1077 w 1148"/>
                <a:gd name="T1" fmla="*/ 0 h 795"/>
                <a:gd name="T2" fmla="*/ 70 w 1148"/>
                <a:gd name="T3" fmla="*/ 0 h 795"/>
                <a:gd name="T4" fmla="*/ 0 w 1148"/>
                <a:gd name="T5" fmla="*/ 71 h 795"/>
                <a:gd name="T6" fmla="*/ 0 w 1148"/>
                <a:gd name="T7" fmla="*/ 662 h 795"/>
                <a:gd name="T8" fmla="*/ 554 w 1148"/>
                <a:gd name="T9" fmla="*/ 795 h 795"/>
                <a:gd name="T10" fmla="*/ 1148 w 1148"/>
                <a:gd name="T11" fmla="*/ 662 h 795"/>
                <a:gd name="T12" fmla="*/ 1148 w 1148"/>
                <a:gd name="T13" fmla="*/ 71 h 795"/>
                <a:gd name="T14" fmla="*/ 1077 w 1148"/>
                <a:gd name="T15" fmla="*/ 0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8" h="795">
                  <a:moveTo>
                    <a:pt x="1077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31" y="0"/>
                    <a:pt x="0" y="32"/>
                    <a:pt x="0" y="71"/>
                  </a:cubicBezTo>
                  <a:cubicBezTo>
                    <a:pt x="0" y="662"/>
                    <a:pt x="0" y="662"/>
                    <a:pt x="0" y="662"/>
                  </a:cubicBezTo>
                  <a:cubicBezTo>
                    <a:pt x="554" y="795"/>
                    <a:pt x="554" y="795"/>
                    <a:pt x="554" y="795"/>
                  </a:cubicBezTo>
                  <a:cubicBezTo>
                    <a:pt x="1148" y="662"/>
                    <a:pt x="1148" y="662"/>
                    <a:pt x="1148" y="662"/>
                  </a:cubicBezTo>
                  <a:cubicBezTo>
                    <a:pt x="1148" y="71"/>
                    <a:pt x="1148" y="71"/>
                    <a:pt x="1148" y="71"/>
                  </a:cubicBezTo>
                  <a:cubicBezTo>
                    <a:pt x="1148" y="32"/>
                    <a:pt x="1116" y="0"/>
                    <a:pt x="1077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Inhaltsplatzhalter 4"/>
          <p:cNvSpPr txBox="1">
            <a:spLocks/>
          </p:cNvSpPr>
          <p:nvPr/>
        </p:nvSpPr>
        <p:spPr>
          <a:xfrm>
            <a:off x="3722466" y="4836413"/>
            <a:ext cx="2091843" cy="17389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ar-SA" sz="2800" b="1" dirty="0">
                <a:solidFill>
                  <a:schemeClr val="accent1"/>
                </a:solidFill>
                <a:latin typeface="+mj-lt"/>
                <a:cs typeface="Noor Light" pitchFamily="2" charset="-78"/>
              </a:rPr>
              <a:t>حقوق فكرية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ar-SA" sz="1800" b="1" dirty="0">
                <a:solidFill>
                  <a:schemeClr val="tx1"/>
                </a:solidFill>
                <a:latin typeface="+mj-lt"/>
                <a:cs typeface="Noor Light" pitchFamily="2" charset="-78"/>
              </a:rPr>
              <a:t>الحق في ابوة المصنف = لا يمكن التنازل عنه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+mj-lt"/>
                <a:cs typeface="Noor Light" pitchFamily="2" charset="-78"/>
              </a:rPr>
              <a:t>. </a:t>
            </a:r>
          </a:p>
        </p:txBody>
      </p:sp>
      <p:sp>
        <p:nvSpPr>
          <p:cNvPr id="22" name="Inhaltsplatzhalter 4"/>
          <p:cNvSpPr txBox="1">
            <a:spLocks/>
          </p:cNvSpPr>
          <p:nvPr/>
        </p:nvSpPr>
        <p:spPr>
          <a:xfrm>
            <a:off x="6599597" y="4836413"/>
            <a:ext cx="2091843" cy="14157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ar-SA" sz="2800" b="1" dirty="0">
                <a:solidFill>
                  <a:schemeClr val="accent2"/>
                </a:solidFill>
                <a:latin typeface="+mj-lt"/>
                <a:cs typeface="Noor Light" pitchFamily="2" charset="-78"/>
              </a:rPr>
              <a:t>حقوق مادية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ar-SA" sz="1800" b="1" dirty="0">
                <a:solidFill>
                  <a:schemeClr val="tx1"/>
                </a:solidFill>
                <a:latin typeface="+mj-lt"/>
                <a:cs typeface="Noor Light" pitchFamily="2" charset="-78"/>
              </a:rPr>
              <a:t>العائد من استثمار المصنف = يمكن التنازل عنه</a:t>
            </a:r>
          </a:p>
        </p:txBody>
      </p:sp>
      <p:sp>
        <p:nvSpPr>
          <p:cNvPr id="23" name="Arc 39"/>
          <p:cNvSpPr/>
          <p:nvPr/>
        </p:nvSpPr>
        <p:spPr>
          <a:xfrm rot="18855687">
            <a:off x="5315001" y="2527116"/>
            <a:ext cx="1688228" cy="1688228"/>
          </a:xfrm>
          <a:prstGeom prst="arc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4">
            <a:extLst>
              <a:ext uri="{FF2B5EF4-FFF2-40B4-BE49-F238E27FC236}">
                <a16:creationId xmlns:a16="http://schemas.microsoft.com/office/drawing/2014/main" id="{4B42FA31-C5B7-793A-3306-9F7C39C74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453624" y="3417968"/>
            <a:ext cx="854409" cy="85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>
            <a:extLst>
              <a:ext uri="{FF2B5EF4-FFF2-40B4-BE49-F238E27FC236}">
                <a16:creationId xmlns:a16="http://schemas.microsoft.com/office/drawing/2014/main" id="{C9DD7336-029E-31E5-F0DD-281FC3FC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618" y="3482426"/>
            <a:ext cx="743800" cy="74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Freeform 5"/>
          <p:cNvSpPr>
            <a:spLocks/>
          </p:cNvSpPr>
          <p:nvPr/>
        </p:nvSpPr>
        <p:spPr bwMode="auto">
          <a:xfrm>
            <a:off x="3508678" y="1892125"/>
            <a:ext cx="5396547" cy="1277900"/>
          </a:xfrm>
          <a:custGeom>
            <a:avLst/>
            <a:gdLst>
              <a:gd name="T0" fmla="*/ 762 w 762"/>
              <a:gd name="T1" fmla="*/ 89 h 400"/>
              <a:gd name="T2" fmla="*/ 672 w 762"/>
              <a:gd name="T3" fmla="*/ 0 h 400"/>
              <a:gd name="T4" fmla="*/ 89 w 762"/>
              <a:gd name="T5" fmla="*/ 0 h 400"/>
              <a:gd name="T6" fmla="*/ 0 w 762"/>
              <a:gd name="T7" fmla="*/ 89 h 400"/>
              <a:gd name="T8" fmla="*/ 0 w 762"/>
              <a:gd name="T9" fmla="*/ 400 h 400"/>
              <a:gd name="T10" fmla="*/ 762 w 762"/>
              <a:gd name="T11" fmla="*/ 400 h 400"/>
              <a:gd name="T12" fmla="*/ 762 w 762"/>
              <a:gd name="T13" fmla="*/ 89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2" h="400">
                <a:moveTo>
                  <a:pt x="762" y="89"/>
                </a:moveTo>
                <a:cubicBezTo>
                  <a:pt x="762" y="40"/>
                  <a:pt x="722" y="0"/>
                  <a:pt x="672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40" y="0"/>
                  <a:pt x="0" y="40"/>
                  <a:pt x="0" y="89"/>
                </a:cubicBezTo>
                <a:cubicBezTo>
                  <a:pt x="0" y="400"/>
                  <a:pt x="0" y="400"/>
                  <a:pt x="0" y="400"/>
                </a:cubicBezTo>
                <a:cubicBezTo>
                  <a:pt x="762" y="400"/>
                  <a:pt x="762" y="400"/>
                  <a:pt x="762" y="400"/>
                </a:cubicBezTo>
                <a:cubicBezTo>
                  <a:pt x="762" y="89"/>
                  <a:pt x="762" y="89"/>
                  <a:pt x="762" y="89"/>
                </a:cubicBezTo>
              </a:path>
            </a:pathLst>
          </a:custGeom>
          <a:solidFill>
            <a:srgbClr val="135CB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مستطيل 3"/>
          <p:cNvSpPr/>
          <p:nvPr/>
        </p:nvSpPr>
        <p:spPr>
          <a:xfrm>
            <a:off x="4298364" y="2177571"/>
            <a:ext cx="33666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>
              <a:defRPr/>
            </a:pPr>
            <a:r>
              <a:rPr lang="ar-SA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oor bold" pitchFamily="2" charset="-78"/>
                <a:cs typeface="Noor bold" pitchFamily="2" charset="-78"/>
              </a:rPr>
              <a:t>أنواع حقوق الملكية الفكرية</a:t>
            </a:r>
          </a:p>
        </p:txBody>
      </p:sp>
      <p:sp>
        <p:nvSpPr>
          <p:cNvPr id="28" name="مستطيل 27"/>
          <p:cNvSpPr/>
          <p:nvPr/>
        </p:nvSpPr>
        <p:spPr>
          <a:xfrm>
            <a:off x="59962" y="6317318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latin typeface="Sakkal Majalla" pitchFamily="2" charset="-78"/>
                <a:cs typeface="Sakkal Majalla" pitchFamily="2" charset="-78"/>
              </a:rPr>
              <a:t>إعداد د. صقر السلمي</a:t>
            </a:r>
          </a:p>
        </p:txBody>
      </p:sp>
    </p:spTree>
    <p:extLst>
      <p:ext uri="{BB962C8B-B14F-4D97-AF65-F5344CB8AC3E}">
        <p14:creationId xmlns:p14="http://schemas.microsoft.com/office/powerpoint/2010/main" val="6154372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2" grpId="0"/>
      <p:bldP spid="21" grpId="0"/>
      <p:bldP spid="22" grpId="0"/>
      <p:bldP spid="26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8F~1\AppData\Local\Temp\Rar$DRa0.823\250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صورة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مستطيل ذو زاويتين مستديرتين في نفس الجانب 2"/>
          <p:cNvSpPr/>
          <p:nvPr/>
        </p:nvSpPr>
        <p:spPr>
          <a:xfrm>
            <a:off x="4760687" y="319502"/>
            <a:ext cx="7096534" cy="769441"/>
          </a:xfrm>
          <a:prstGeom prst="round2SameRect">
            <a:avLst/>
          </a:prstGeom>
          <a:solidFill>
            <a:srgbClr val="13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280296" y="319501"/>
            <a:ext cx="957692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SA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oor bold" pitchFamily="2" charset="-78"/>
                <a:cs typeface="Noor bold" pitchFamily="2" charset="-78"/>
              </a:rPr>
              <a:t>مفاهيم مرتبطة بالملكية الفكرية:</a:t>
            </a:r>
            <a:endParaRPr lang="en-US" sz="3600" b="1" dirty="0">
              <a:solidFill>
                <a:schemeClr val="accent3">
                  <a:lumMod val="60000"/>
                  <a:lumOff val="40000"/>
                </a:schemeClr>
              </a:solidFill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972457" y="1347602"/>
            <a:ext cx="11109615" cy="2695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ar-SA" sz="2200" b="1" dirty="0">
                <a:latin typeface="Noor bold" pitchFamily="2" charset="-78"/>
                <a:cs typeface="Noor bold" pitchFamily="2" charset="-78"/>
              </a:rPr>
              <a:t>الابداع: هو الإتيان بأفكار جديدة لم تكن موجودة من قبل.</a:t>
            </a:r>
          </a:p>
          <a:p>
            <a:pPr algn="r">
              <a:lnSpc>
                <a:spcPct val="200000"/>
              </a:lnSpc>
            </a:pPr>
            <a:r>
              <a:rPr lang="ar-SA" sz="2200" b="1" dirty="0">
                <a:latin typeface="Noor bold" pitchFamily="2" charset="-78"/>
                <a:cs typeface="Noor bold" pitchFamily="2" charset="-78"/>
              </a:rPr>
              <a:t>الابتكار: هو استخدام أساليب جديدة لتنفيذ الفكرة الجديدة أو لتطوير فكرة موجودة بالفعل</a:t>
            </a:r>
          </a:p>
          <a:p>
            <a:pPr algn="r">
              <a:lnSpc>
                <a:spcPct val="200000"/>
              </a:lnSpc>
            </a:pPr>
            <a:r>
              <a:rPr lang="en-US" sz="2200" b="1" dirty="0">
                <a:latin typeface="Noor bold" pitchFamily="2" charset="-78"/>
                <a:cs typeface="Noor bold" pitchFamily="2" charset="-78"/>
              </a:rPr>
              <a:t>.</a:t>
            </a:r>
            <a:r>
              <a:rPr lang="ar-SA" sz="2200" b="1" dirty="0">
                <a:latin typeface="Noor bold" pitchFamily="2" charset="-78"/>
                <a:cs typeface="Noor bold" pitchFamily="2" charset="-78"/>
              </a:rPr>
              <a:t>الاختراع: هو كل فكرة جديدة ومفيدة وقابلة للتطبيق الصناعي</a:t>
            </a:r>
          </a:p>
          <a:p>
            <a:pPr algn="r">
              <a:lnSpc>
                <a:spcPct val="200000"/>
              </a:lnSpc>
            </a:pPr>
            <a:r>
              <a:rPr lang="ar-SA" sz="2200" b="1" dirty="0">
                <a:latin typeface="Noor bold" pitchFamily="2" charset="-78"/>
                <a:cs typeface="Noor bold" pitchFamily="2" charset="-78"/>
              </a:rPr>
              <a:t>الاصول غير الملموسة: الاصول غير المادية مثل: (براءات الاختراع ،العلامات التجارية، حقوق التأليف)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59962" y="6317318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latin typeface="Sakkal Majalla" pitchFamily="2" charset="-78"/>
                <a:cs typeface="Sakkal Majalla" pitchFamily="2" charset="-78"/>
              </a:rPr>
              <a:t>إعداد د. صقر السلمي</a:t>
            </a:r>
          </a:p>
        </p:txBody>
      </p:sp>
    </p:spTree>
    <p:extLst>
      <p:ext uri="{BB962C8B-B14F-4D97-AF65-F5344CB8AC3E}">
        <p14:creationId xmlns:p14="http://schemas.microsoft.com/office/powerpoint/2010/main" val="2384302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8F~1\AppData\Local\Temp\Rar$DRa0.823\250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صورة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مستطيل ذو زاويتين مستديرتين في نفس الجانب 2"/>
          <p:cNvSpPr/>
          <p:nvPr/>
        </p:nvSpPr>
        <p:spPr>
          <a:xfrm>
            <a:off x="6385810" y="319502"/>
            <a:ext cx="5471410" cy="769441"/>
          </a:xfrm>
          <a:prstGeom prst="round2SameRect">
            <a:avLst/>
          </a:prstGeom>
          <a:solidFill>
            <a:srgbClr val="13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6385810" y="319502"/>
            <a:ext cx="547141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oor bold" pitchFamily="2" charset="-78"/>
                <a:cs typeface="Noor bold" pitchFamily="2" charset="-78"/>
              </a:rPr>
              <a:t>أنواع الملكية الفكرية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1409075" y="1263171"/>
            <a:ext cx="99534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latin typeface="Noor bold" pitchFamily="2" charset="-78"/>
                <a:cs typeface="Noor bold" pitchFamily="2" charset="-78"/>
              </a:rPr>
              <a:t>تصنف الى قسمين رئيسيين:</a:t>
            </a:r>
            <a:endParaRPr lang="en-US" sz="2400" b="1" dirty="0"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26" name="Freeform 5"/>
          <p:cNvSpPr>
            <a:spLocks/>
          </p:cNvSpPr>
          <p:nvPr/>
        </p:nvSpPr>
        <p:spPr bwMode="auto">
          <a:xfrm>
            <a:off x="6903652" y="2450420"/>
            <a:ext cx="4937801" cy="1947078"/>
          </a:xfrm>
          <a:custGeom>
            <a:avLst/>
            <a:gdLst>
              <a:gd name="T0" fmla="*/ 762 w 762"/>
              <a:gd name="T1" fmla="*/ 89 h 400"/>
              <a:gd name="T2" fmla="*/ 672 w 762"/>
              <a:gd name="T3" fmla="*/ 0 h 400"/>
              <a:gd name="T4" fmla="*/ 89 w 762"/>
              <a:gd name="T5" fmla="*/ 0 h 400"/>
              <a:gd name="T6" fmla="*/ 0 w 762"/>
              <a:gd name="T7" fmla="*/ 89 h 400"/>
              <a:gd name="T8" fmla="*/ 0 w 762"/>
              <a:gd name="T9" fmla="*/ 400 h 400"/>
              <a:gd name="T10" fmla="*/ 762 w 762"/>
              <a:gd name="T11" fmla="*/ 400 h 400"/>
              <a:gd name="T12" fmla="*/ 762 w 762"/>
              <a:gd name="T13" fmla="*/ 89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2" h="400">
                <a:moveTo>
                  <a:pt x="762" y="89"/>
                </a:moveTo>
                <a:cubicBezTo>
                  <a:pt x="762" y="40"/>
                  <a:pt x="722" y="0"/>
                  <a:pt x="672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40" y="0"/>
                  <a:pt x="0" y="40"/>
                  <a:pt x="0" y="89"/>
                </a:cubicBezTo>
                <a:cubicBezTo>
                  <a:pt x="0" y="400"/>
                  <a:pt x="0" y="400"/>
                  <a:pt x="0" y="400"/>
                </a:cubicBezTo>
                <a:cubicBezTo>
                  <a:pt x="762" y="400"/>
                  <a:pt x="762" y="400"/>
                  <a:pt x="762" y="400"/>
                </a:cubicBezTo>
                <a:cubicBezTo>
                  <a:pt x="762" y="89"/>
                  <a:pt x="762" y="89"/>
                  <a:pt x="762" y="89"/>
                </a:cubicBezTo>
              </a:path>
            </a:pathLst>
          </a:custGeom>
          <a:solidFill>
            <a:srgbClr val="135CB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مستطيل 3"/>
          <p:cNvSpPr/>
          <p:nvPr/>
        </p:nvSpPr>
        <p:spPr>
          <a:xfrm>
            <a:off x="6930239" y="3088029"/>
            <a:ext cx="47673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ar-SA" sz="3200" b="1" dirty="0">
                <a:solidFill>
                  <a:schemeClr val="bg1"/>
                </a:solidFill>
                <a:latin typeface="Noor bold" pitchFamily="2" charset="-78"/>
                <a:cs typeface="Noor bold" pitchFamily="2" charset="-78"/>
              </a:rPr>
              <a:t>الملكية الفكرية الأدبية </a:t>
            </a:r>
          </a:p>
        </p:txBody>
      </p:sp>
      <p:sp>
        <p:nvSpPr>
          <p:cNvPr id="32" name="مستطيل 31"/>
          <p:cNvSpPr/>
          <p:nvPr/>
        </p:nvSpPr>
        <p:spPr>
          <a:xfrm>
            <a:off x="59962" y="6317318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latin typeface="Sakkal Majalla" pitchFamily="2" charset="-78"/>
                <a:cs typeface="Sakkal Majalla" pitchFamily="2" charset="-78"/>
              </a:rPr>
              <a:t>إعداد د. صقر السلمي</a:t>
            </a:r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>
            <a:off x="1302869" y="2450420"/>
            <a:ext cx="4937801" cy="2034497"/>
          </a:xfrm>
          <a:custGeom>
            <a:avLst/>
            <a:gdLst>
              <a:gd name="T0" fmla="*/ 762 w 762"/>
              <a:gd name="T1" fmla="*/ 89 h 400"/>
              <a:gd name="T2" fmla="*/ 672 w 762"/>
              <a:gd name="T3" fmla="*/ 0 h 400"/>
              <a:gd name="T4" fmla="*/ 89 w 762"/>
              <a:gd name="T5" fmla="*/ 0 h 400"/>
              <a:gd name="T6" fmla="*/ 0 w 762"/>
              <a:gd name="T7" fmla="*/ 89 h 400"/>
              <a:gd name="T8" fmla="*/ 0 w 762"/>
              <a:gd name="T9" fmla="*/ 400 h 400"/>
              <a:gd name="T10" fmla="*/ 762 w 762"/>
              <a:gd name="T11" fmla="*/ 400 h 400"/>
              <a:gd name="T12" fmla="*/ 762 w 762"/>
              <a:gd name="T13" fmla="*/ 89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2" h="400">
                <a:moveTo>
                  <a:pt x="762" y="89"/>
                </a:moveTo>
                <a:cubicBezTo>
                  <a:pt x="762" y="40"/>
                  <a:pt x="722" y="0"/>
                  <a:pt x="672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40" y="0"/>
                  <a:pt x="0" y="40"/>
                  <a:pt x="0" y="89"/>
                </a:cubicBezTo>
                <a:cubicBezTo>
                  <a:pt x="0" y="400"/>
                  <a:pt x="0" y="400"/>
                  <a:pt x="0" y="400"/>
                </a:cubicBezTo>
                <a:cubicBezTo>
                  <a:pt x="762" y="400"/>
                  <a:pt x="762" y="400"/>
                  <a:pt x="762" y="400"/>
                </a:cubicBezTo>
                <a:cubicBezTo>
                  <a:pt x="762" y="89"/>
                  <a:pt x="762" y="89"/>
                  <a:pt x="762" y="89"/>
                </a:cubicBezTo>
              </a:path>
            </a:pathLst>
          </a:custGeom>
          <a:solidFill>
            <a:srgbClr val="135CB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مستطيل 11"/>
          <p:cNvSpPr/>
          <p:nvPr/>
        </p:nvSpPr>
        <p:spPr>
          <a:xfrm>
            <a:off x="1156801" y="3136612"/>
            <a:ext cx="4996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SA" sz="3200" b="1" dirty="0">
                <a:solidFill>
                  <a:schemeClr val="bg1"/>
                </a:solidFill>
                <a:latin typeface="Noor bold" pitchFamily="2" charset="-78"/>
                <a:cs typeface="Noor bold" pitchFamily="2" charset="-78"/>
              </a:rPr>
              <a:t>الملكية الفكرية الصناعية</a:t>
            </a:r>
          </a:p>
        </p:txBody>
      </p:sp>
    </p:spTree>
    <p:extLst>
      <p:ext uri="{BB962C8B-B14F-4D97-AF65-F5344CB8AC3E}">
        <p14:creationId xmlns:p14="http://schemas.microsoft.com/office/powerpoint/2010/main" val="21841306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2" grpId="0"/>
      <p:bldP spid="26" grpId="0" animBg="1"/>
      <p:bldP spid="4" grpId="0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8F~1\AppData\Local\Temp\Rar$DRa0.823\250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صورة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مستطيل ذو زاويتين مستديرتين في نفس الجانب 2"/>
          <p:cNvSpPr/>
          <p:nvPr/>
        </p:nvSpPr>
        <p:spPr>
          <a:xfrm>
            <a:off x="6385810" y="319502"/>
            <a:ext cx="5471410" cy="769441"/>
          </a:xfrm>
          <a:prstGeom prst="round2SameRect">
            <a:avLst/>
          </a:prstGeom>
          <a:solidFill>
            <a:srgbClr val="13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6385810" y="319502"/>
            <a:ext cx="547141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oor bold" pitchFamily="2" charset="-78"/>
                <a:cs typeface="Noor bold" pitchFamily="2" charset="-78"/>
              </a:rPr>
              <a:t>أنواع الملكية الفكرية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870440" y="1872777"/>
            <a:ext cx="10986780" cy="2793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dirty="0">
                <a:latin typeface="Noor bold" pitchFamily="2" charset="-78"/>
                <a:cs typeface="Noor bold" pitchFamily="2" charset="-78"/>
              </a:rPr>
              <a:t>1- حقوق المؤلف: تشمل حقوق التأليف بكل أنواعه- الكتب-الصور-الأبحاث- الأفلام – الادب الشعري- 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Noor bold" pitchFamily="2" charset="-78"/>
                <a:cs typeface="Noor bold" pitchFamily="2" charset="-78"/>
              </a:rPr>
              <a:t>ويندرج تحت حقوق المؤلف (المصنفات المشتقة) مثل :الترجمة ، تحويل الرواية الى أفلام، وغيرها .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Noor bold" pitchFamily="2" charset="-78"/>
                <a:cs typeface="Noor bold" pitchFamily="2" charset="-78"/>
              </a:rPr>
              <a:t>..................................................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latin typeface="Noor bold" pitchFamily="2" charset="-78"/>
                <a:cs typeface="Noor bold" pitchFamily="2" charset="-78"/>
              </a:rPr>
              <a:t>2-الحقوق المجاورة: وهي الحقوق الملحقة بحق </a:t>
            </a:r>
            <a:r>
              <a:rPr lang="ar-SA" sz="2400" dirty="0" err="1">
                <a:latin typeface="Noor bold" pitchFamily="2" charset="-78"/>
                <a:cs typeface="Noor bold" pitchFamily="2" charset="-78"/>
              </a:rPr>
              <a:t>المؤلف،مثل:فنانو</a:t>
            </a:r>
            <a:r>
              <a:rPr lang="ar-SA" sz="2400" dirty="0">
                <a:latin typeface="Noor bold" pitchFamily="2" charset="-78"/>
                <a:cs typeface="Noor bold" pitchFamily="2" charset="-78"/>
              </a:rPr>
              <a:t> الأداء، مهندسو الصوت </a:t>
            </a:r>
            <a:r>
              <a:rPr lang="ar-SA" sz="2400" dirty="0" err="1">
                <a:latin typeface="Noor bold" pitchFamily="2" charset="-78"/>
                <a:cs typeface="Noor bold" pitchFamily="2" charset="-78"/>
              </a:rPr>
              <a:t>والاضاءة،وكل</a:t>
            </a:r>
            <a:r>
              <a:rPr lang="ar-SA" sz="2400" dirty="0">
                <a:latin typeface="Noor bold" pitchFamily="2" charset="-78"/>
                <a:cs typeface="Noor bold" pitchFamily="2" charset="-78"/>
              </a:rPr>
              <a:t> ما يتعلق بحق المؤلف الأصلي.</a:t>
            </a:r>
          </a:p>
        </p:txBody>
      </p:sp>
      <p:sp>
        <p:nvSpPr>
          <p:cNvPr id="26" name="Freeform 5"/>
          <p:cNvSpPr>
            <a:spLocks/>
          </p:cNvSpPr>
          <p:nvPr/>
        </p:nvSpPr>
        <p:spPr bwMode="auto">
          <a:xfrm>
            <a:off x="2604655" y="1197702"/>
            <a:ext cx="5220211" cy="776124"/>
          </a:xfrm>
          <a:custGeom>
            <a:avLst/>
            <a:gdLst>
              <a:gd name="T0" fmla="*/ 762 w 762"/>
              <a:gd name="T1" fmla="*/ 89 h 400"/>
              <a:gd name="T2" fmla="*/ 672 w 762"/>
              <a:gd name="T3" fmla="*/ 0 h 400"/>
              <a:gd name="T4" fmla="*/ 89 w 762"/>
              <a:gd name="T5" fmla="*/ 0 h 400"/>
              <a:gd name="T6" fmla="*/ 0 w 762"/>
              <a:gd name="T7" fmla="*/ 89 h 400"/>
              <a:gd name="T8" fmla="*/ 0 w 762"/>
              <a:gd name="T9" fmla="*/ 400 h 400"/>
              <a:gd name="T10" fmla="*/ 762 w 762"/>
              <a:gd name="T11" fmla="*/ 400 h 400"/>
              <a:gd name="T12" fmla="*/ 762 w 762"/>
              <a:gd name="T13" fmla="*/ 89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2" h="400">
                <a:moveTo>
                  <a:pt x="762" y="89"/>
                </a:moveTo>
                <a:cubicBezTo>
                  <a:pt x="762" y="40"/>
                  <a:pt x="722" y="0"/>
                  <a:pt x="672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40" y="0"/>
                  <a:pt x="0" y="40"/>
                  <a:pt x="0" y="89"/>
                </a:cubicBezTo>
                <a:cubicBezTo>
                  <a:pt x="0" y="400"/>
                  <a:pt x="0" y="400"/>
                  <a:pt x="0" y="400"/>
                </a:cubicBezTo>
                <a:cubicBezTo>
                  <a:pt x="762" y="400"/>
                  <a:pt x="762" y="400"/>
                  <a:pt x="762" y="400"/>
                </a:cubicBezTo>
                <a:cubicBezTo>
                  <a:pt x="762" y="89"/>
                  <a:pt x="762" y="89"/>
                  <a:pt x="762" y="89"/>
                </a:cubicBezTo>
              </a:path>
            </a:pathLst>
          </a:custGeom>
          <a:solidFill>
            <a:srgbClr val="135CB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مستطيل 3"/>
          <p:cNvSpPr/>
          <p:nvPr/>
        </p:nvSpPr>
        <p:spPr>
          <a:xfrm>
            <a:off x="2693324" y="1269937"/>
            <a:ext cx="50614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ar-SA" sz="2800" b="1" dirty="0">
                <a:solidFill>
                  <a:schemeClr val="bg1"/>
                </a:solidFill>
                <a:latin typeface="Noor bold" pitchFamily="2" charset="-78"/>
                <a:cs typeface="Noor bold" pitchFamily="2" charset="-78"/>
              </a:rPr>
              <a:t>اولاً: الملكية الفكرية الأدبية</a:t>
            </a:r>
            <a:r>
              <a:rPr lang="en-US" sz="2800" b="1" dirty="0">
                <a:solidFill>
                  <a:schemeClr val="bg1"/>
                </a:solidFill>
                <a:latin typeface="Noor bold" pitchFamily="2" charset="-78"/>
                <a:cs typeface="Noor bold" pitchFamily="2" charset="-78"/>
                <a:sym typeface="Wingdings" panose="05000000000000000000" pitchFamily="2" charset="2"/>
              </a:rPr>
              <a:t>)</a:t>
            </a:r>
            <a:r>
              <a:rPr lang="ar-SA" sz="2800" b="1" dirty="0">
                <a:solidFill>
                  <a:schemeClr val="bg1"/>
                </a:solidFill>
                <a:latin typeface="Noor bold" pitchFamily="2" charset="-78"/>
                <a:cs typeface="Noor bold" pitchFamily="2" charset="-78"/>
                <a:sym typeface="Wingdings" panose="05000000000000000000" pitchFamily="2" charset="2"/>
              </a:rPr>
              <a:t>الأدبية-الفنية)</a:t>
            </a:r>
            <a:r>
              <a:rPr lang="ar-SA" sz="2800" b="1" dirty="0">
                <a:solidFill>
                  <a:schemeClr val="bg1"/>
                </a:solidFill>
                <a:latin typeface="Noor bold" pitchFamily="2" charset="-78"/>
                <a:cs typeface="Noor bold" pitchFamily="2" charset="-78"/>
              </a:rPr>
              <a:t> </a:t>
            </a:r>
          </a:p>
        </p:txBody>
      </p:sp>
      <p:sp>
        <p:nvSpPr>
          <p:cNvPr id="32" name="مستطيل 31"/>
          <p:cNvSpPr/>
          <p:nvPr/>
        </p:nvSpPr>
        <p:spPr>
          <a:xfrm>
            <a:off x="59962" y="6317318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latin typeface="Sakkal Majalla" pitchFamily="2" charset="-78"/>
                <a:cs typeface="Sakkal Majalla" pitchFamily="2" charset="-78"/>
              </a:rPr>
              <a:t>إعداد د. صقر السلمي</a:t>
            </a:r>
          </a:p>
        </p:txBody>
      </p:sp>
    </p:spTree>
    <p:extLst>
      <p:ext uri="{BB962C8B-B14F-4D97-AF65-F5344CB8AC3E}">
        <p14:creationId xmlns:p14="http://schemas.microsoft.com/office/powerpoint/2010/main" val="2069157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2" grpId="0" build="p"/>
      <p:bldP spid="26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8F~1\AppData\Local\Temp\Rar$DRa0.823\250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صورة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مستطيل ذو زاويتين مستديرتين في نفس الجانب 2"/>
          <p:cNvSpPr/>
          <p:nvPr/>
        </p:nvSpPr>
        <p:spPr>
          <a:xfrm>
            <a:off x="6385810" y="319502"/>
            <a:ext cx="5471410" cy="769441"/>
          </a:xfrm>
          <a:prstGeom prst="round2SameRect">
            <a:avLst/>
          </a:prstGeom>
          <a:solidFill>
            <a:srgbClr val="13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6385810" y="319502"/>
            <a:ext cx="547141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oor bold" pitchFamily="2" charset="-78"/>
                <a:cs typeface="Noor bold" pitchFamily="2" charset="-78"/>
              </a:rPr>
              <a:t>أنواع الملكية الفكرية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1103085" y="1799658"/>
            <a:ext cx="10589359" cy="3775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tabLst>
                <a:tab pos="536575" algn="l"/>
              </a:tabLst>
            </a:pPr>
            <a:r>
              <a:rPr lang="ar-SA" sz="2000" b="1" dirty="0">
                <a:latin typeface="Noor bold" pitchFamily="2" charset="-78"/>
                <a:cs typeface="Noor bold" pitchFamily="2" charset="-78"/>
              </a:rPr>
              <a:t>1-	</a:t>
            </a:r>
            <a:r>
              <a:rPr lang="ar-SA" sz="2400" b="1" dirty="0">
                <a:latin typeface="Noor bold" pitchFamily="2" charset="-78"/>
                <a:cs typeface="Noor bold" pitchFamily="2" charset="-78"/>
              </a:rPr>
              <a:t>براءات الاختراع</a:t>
            </a:r>
            <a:r>
              <a:rPr lang="ar-SA" sz="2000" b="1" dirty="0">
                <a:latin typeface="Noor bold" pitchFamily="2" charset="-78"/>
                <a:cs typeface="Noor bold" pitchFamily="2" charset="-78"/>
              </a:rPr>
              <a:t>: حق استئثاري لصاحب الاختراع وتعرف بأنها طريقة جديدة لعمل ما او حل لمشكلة ما.</a:t>
            </a:r>
          </a:p>
          <a:p>
            <a:pPr algn="r" rtl="1">
              <a:lnSpc>
                <a:spcPct val="200000"/>
              </a:lnSpc>
              <a:tabLst>
                <a:tab pos="536575" algn="l"/>
              </a:tabLst>
            </a:pPr>
            <a:r>
              <a:rPr lang="ar-SA" sz="2000" b="1" dirty="0">
                <a:latin typeface="Noor bold" pitchFamily="2" charset="-78"/>
                <a:cs typeface="Noor bold" pitchFamily="2" charset="-78"/>
              </a:rPr>
              <a:t>2-	</a:t>
            </a:r>
            <a:r>
              <a:rPr lang="ar-SA" sz="2400" b="1" dirty="0">
                <a:latin typeface="Noor bold" pitchFamily="2" charset="-78"/>
                <a:cs typeface="Noor bold" pitchFamily="2" charset="-78"/>
              </a:rPr>
              <a:t>العلامات التجارية: </a:t>
            </a:r>
            <a:r>
              <a:rPr lang="ar-SA" sz="2000" b="1" dirty="0">
                <a:latin typeface="Noor bold" pitchFamily="2" charset="-78"/>
                <a:cs typeface="Noor bold" pitchFamily="2" charset="-78"/>
              </a:rPr>
              <a:t>هي إشارة تميز سلعة معينه عن غيرها</a:t>
            </a:r>
          </a:p>
          <a:p>
            <a:pPr algn="r" rtl="1">
              <a:lnSpc>
                <a:spcPct val="200000"/>
              </a:lnSpc>
              <a:tabLst>
                <a:tab pos="536575" algn="l"/>
              </a:tabLst>
            </a:pPr>
            <a:r>
              <a:rPr lang="ar-SA" sz="2000" b="1" dirty="0">
                <a:latin typeface="Noor bold" pitchFamily="2" charset="-78"/>
                <a:cs typeface="Noor bold" pitchFamily="2" charset="-78"/>
              </a:rPr>
              <a:t>3-	</a:t>
            </a:r>
            <a:r>
              <a:rPr lang="ar-SA" sz="2400" b="1" dirty="0">
                <a:latin typeface="Noor bold" pitchFamily="2" charset="-78"/>
                <a:cs typeface="Noor bold" pitchFamily="2" charset="-78"/>
              </a:rPr>
              <a:t>الأصناف النباتية: </a:t>
            </a:r>
            <a:r>
              <a:rPr lang="ar-SA" sz="2000" b="1" dirty="0">
                <a:latin typeface="Noor bold" pitchFamily="2" charset="-78"/>
                <a:cs typeface="Noor bold" pitchFamily="2" charset="-78"/>
              </a:rPr>
              <a:t>هي تركيب او مجموعه من التراكيب الوراثية لتغيير الصنف الأساسي للنبات</a:t>
            </a:r>
          </a:p>
          <a:p>
            <a:pPr algn="r" rtl="1">
              <a:lnSpc>
                <a:spcPct val="200000"/>
              </a:lnSpc>
              <a:tabLst>
                <a:tab pos="536575" algn="l"/>
              </a:tabLst>
            </a:pPr>
            <a:r>
              <a:rPr lang="ar-SA" sz="2000" b="1" dirty="0">
                <a:latin typeface="Noor bold" pitchFamily="2" charset="-78"/>
                <a:cs typeface="Noor bold" pitchFamily="2" charset="-78"/>
              </a:rPr>
              <a:t>4-	</a:t>
            </a:r>
            <a:r>
              <a:rPr lang="ar-SA" sz="2400" b="1" dirty="0">
                <a:latin typeface="Noor bold" pitchFamily="2" charset="-78"/>
                <a:cs typeface="Noor bold" pitchFamily="2" charset="-78"/>
              </a:rPr>
              <a:t>الدرات المتكاملة: </a:t>
            </a:r>
            <a:r>
              <a:rPr lang="ar-SA" sz="2000" b="1" dirty="0">
                <a:latin typeface="Noor bold" pitchFamily="2" charset="-78"/>
                <a:cs typeface="Noor bold" pitchFamily="2" charset="-78"/>
              </a:rPr>
              <a:t>دائرة الكترونية مصغره مصممه بغرض تأدية وظيفة الكترونية دقيقه.</a:t>
            </a:r>
          </a:p>
          <a:p>
            <a:pPr algn="r" rtl="1">
              <a:lnSpc>
                <a:spcPct val="200000"/>
              </a:lnSpc>
              <a:tabLst>
                <a:tab pos="536575" algn="l"/>
              </a:tabLst>
            </a:pPr>
            <a:r>
              <a:rPr lang="ar-SA" sz="2000" b="1" dirty="0">
                <a:latin typeface="Noor bold" pitchFamily="2" charset="-78"/>
                <a:cs typeface="Noor bold" pitchFamily="2" charset="-78"/>
              </a:rPr>
              <a:t>5-	</a:t>
            </a:r>
            <a:r>
              <a:rPr lang="ar-SA" sz="2400" b="1" dirty="0">
                <a:latin typeface="Noor bold" pitchFamily="2" charset="-78"/>
                <a:cs typeface="Noor bold" pitchFamily="2" charset="-78"/>
              </a:rPr>
              <a:t>التصاميم الصناعية:  </a:t>
            </a:r>
            <a:r>
              <a:rPr lang="ar-SA" sz="2000" b="1" dirty="0">
                <a:latin typeface="Noor bold" pitchFamily="2" charset="-78"/>
                <a:cs typeface="Noor bold" pitchFamily="2" charset="-78"/>
              </a:rPr>
              <a:t>يشمل الإبداعات المبتكرة التي تتشكل في المظهر الزخرفي أو الجمالي لقطعة ما</a:t>
            </a:r>
          </a:p>
        </p:txBody>
      </p:sp>
      <p:sp>
        <p:nvSpPr>
          <p:cNvPr id="26" name="Freeform 5"/>
          <p:cNvSpPr>
            <a:spLocks/>
          </p:cNvSpPr>
          <p:nvPr/>
        </p:nvSpPr>
        <p:spPr bwMode="auto">
          <a:xfrm>
            <a:off x="4016441" y="1197702"/>
            <a:ext cx="3808425" cy="776124"/>
          </a:xfrm>
          <a:custGeom>
            <a:avLst/>
            <a:gdLst>
              <a:gd name="T0" fmla="*/ 762 w 762"/>
              <a:gd name="T1" fmla="*/ 89 h 400"/>
              <a:gd name="T2" fmla="*/ 672 w 762"/>
              <a:gd name="T3" fmla="*/ 0 h 400"/>
              <a:gd name="T4" fmla="*/ 89 w 762"/>
              <a:gd name="T5" fmla="*/ 0 h 400"/>
              <a:gd name="T6" fmla="*/ 0 w 762"/>
              <a:gd name="T7" fmla="*/ 89 h 400"/>
              <a:gd name="T8" fmla="*/ 0 w 762"/>
              <a:gd name="T9" fmla="*/ 400 h 400"/>
              <a:gd name="T10" fmla="*/ 762 w 762"/>
              <a:gd name="T11" fmla="*/ 400 h 400"/>
              <a:gd name="T12" fmla="*/ 762 w 762"/>
              <a:gd name="T13" fmla="*/ 89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2" h="400">
                <a:moveTo>
                  <a:pt x="762" y="89"/>
                </a:moveTo>
                <a:cubicBezTo>
                  <a:pt x="762" y="40"/>
                  <a:pt x="722" y="0"/>
                  <a:pt x="672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40" y="0"/>
                  <a:pt x="0" y="40"/>
                  <a:pt x="0" y="89"/>
                </a:cubicBezTo>
                <a:cubicBezTo>
                  <a:pt x="0" y="400"/>
                  <a:pt x="0" y="400"/>
                  <a:pt x="0" y="400"/>
                </a:cubicBezTo>
                <a:cubicBezTo>
                  <a:pt x="762" y="400"/>
                  <a:pt x="762" y="400"/>
                  <a:pt x="762" y="400"/>
                </a:cubicBezTo>
                <a:cubicBezTo>
                  <a:pt x="762" y="89"/>
                  <a:pt x="762" y="89"/>
                  <a:pt x="762" y="89"/>
                </a:cubicBezTo>
              </a:path>
            </a:pathLst>
          </a:custGeom>
          <a:solidFill>
            <a:srgbClr val="135CB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مستطيل 3"/>
          <p:cNvSpPr/>
          <p:nvPr/>
        </p:nvSpPr>
        <p:spPr>
          <a:xfrm>
            <a:off x="4201380" y="1327993"/>
            <a:ext cx="3560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>
              <a:defRPr/>
            </a:pPr>
            <a:r>
              <a:rPr lang="ar-SA" sz="2400" b="1" dirty="0">
                <a:solidFill>
                  <a:schemeClr val="bg1"/>
                </a:solidFill>
                <a:latin typeface="Noor bold" pitchFamily="2" charset="-78"/>
                <a:cs typeface="Noor bold" pitchFamily="2" charset="-78"/>
              </a:rPr>
              <a:t>الملكية الفكرية الصناعية</a:t>
            </a:r>
          </a:p>
        </p:txBody>
      </p:sp>
      <p:sp>
        <p:nvSpPr>
          <p:cNvPr id="32" name="مستطيل 31"/>
          <p:cNvSpPr/>
          <p:nvPr/>
        </p:nvSpPr>
        <p:spPr>
          <a:xfrm>
            <a:off x="59962" y="6317318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latin typeface="Sakkal Majalla" pitchFamily="2" charset="-78"/>
                <a:cs typeface="Sakkal Majalla" pitchFamily="2" charset="-78"/>
              </a:rPr>
              <a:t>إعداد د. صقر السلمي</a:t>
            </a:r>
          </a:p>
        </p:txBody>
      </p:sp>
    </p:spTree>
    <p:extLst>
      <p:ext uri="{BB962C8B-B14F-4D97-AF65-F5344CB8AC3E}">
        <p14:creationId xmlns:p14="http://schemas.microsoft.com/office/powerpoint/2010/main" val="2620155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2" grpId="0" build="p"/>
      <p:bldP spid="26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8F~1\AppData\Local\Temp\Rar$DRa0.823\250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صورة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مستطيل ذو زاويتين مستديرتين في نفس الجانب 2"/>
          <p:cNvSpPr/>
          <p:nvPr/>
        </p:nvSpPr>
        <p:spPr>
          <a:xfrm>
            <a:off x="2293495" y="319502"/>
            <a:ext cx="9563725" cy="769441"/>
          </a:xfrm>
          <a:prstGeom prst="round2SameRect">
            <a:avLst/>
          </a:prstGeom>
          <a:solidFill>
            <a:srgbClr val="13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1680804" y="379461"/>
            <a:ext cx="100733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oor bold" pitchFamily="2" charset="-78"/>
                <a:cs typeface="Noor bold" pitchFamily="2" charset="-78"/>
              </a:rPr>
              <a:t>أهمية الملكية الفكرية كأحد مرتكزات رؤية المملكة 2030</a:t>
            </a:r>
          </a:p>
        </p:txBody>
      </p:sp>
      <p:sp>
        <p:nvSpPr>
          <p:cNvPr id="16" name="Freeform 12"/>
          <p:cNvSpPr>
            <a:spLocks/>
          </p:cNvSpPr>
          <p:nvPr/>
        </p:nvSpPr>
        <p:spPr bwMode="auto">
          <a:xfrm>
            <a:off x="1324573" y="1806728"/>
            <a:ext cx="10268262" cy="3252865"/>
          </a:xfrm>
          <a:custGeom>
            <a:avLst/>
            <a:gdLst>
              <a:gd name="T0" fmla="*/ 0 w 1852"/>
              <a:gd name="T1" fmla="*/ 0 h 1287"/>
              <a:gd name="T2" fmla="*/ 0 w 1852"/>
              <a:gd name="T3" fmla="*/ 1135 h 1287"/>
              <a:gd name="T4" fmla="*/ 152 w 1852"/>
              <a:gd name="T5" fmla="*/ 1287 h 1287"/>
              <a:gd name="T6" fmla="*/ 1701 w 1852"/>
              <a:gd name="T7" fmla="*/ 1287 h 1287"/>
              <a:gd name="T8" fmla="*/ 1852 w 1852"/>
              <a:gd name="T9" fmla="*/ 1135 h 1287"/>
              <a:gd name="T10" fmla="*/ 1852 w 1852"/>
              <a:gd name="T11" fmla="*/ 0 h 1287"/>
              <a:gd name="T12" fmla="*/ 0 w 1852"/>
              <a:gd name="T13" fmla="*/ 0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52" h="1287">
                <a:moveTo>
                  <a:pt x="0" y="0"/>
                </a:moveTo>
                <a:cubicBezTo>
                  <a:pt x="0" y="1135"/>
                  <a:pt x="0" y="1135"/>
                  <a:pt x="0" y="1135"/>
                </a:cubicBezTo>
                <a:cubicBezTo>
                  <a:pt x="0" y="1219"/>
                  <a:pt x="68" y="1287"/>
                  <a:pt x="152" y="1287"/>
                </a:cubicBezTo>
                <a:cubicBezTo>
                  <a:pt x="1701" y="1287"/>
                  <a:pt x="1701" y="1287"/>
                  <a:pt x="1701" y="1287"/>
                </a:cubicBezTo>
                <a:cubicBezTo>
                  <a:pt x="1785" y="1287"/>
                  <a:pt x="1852" y="1219"/>
                  <a:pt x="1852" y="1135"/>
                </a:cubicBezTo>
                <a:cubicBezTo>
                  <a:pt x="1852" y="0"/>
                  <a:pt x="1852" y="0"/>
                  <a:pt x="1852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9"/>
          <p:cNvGrpSpPr/>
          <p:nvPr/>
        </p:nvGrpSpPr>
        <p:grpSpPr>
          <a:xfrm>
            <a:off x="8498200" y="2189422"/>
            <a:ext cx="2714441" cy="2697641"/>
            <a:chOff x="1392238" y="623888"/>
            <a:chExt cx="1406525" cy="1022349"/>
          </a:xfrm>
        </p:grpSpPr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392238" y="717550"/>
              <a:ext cx="1406525" cy="928687"/>
            </a:xfrm>
            <a:custGeom>
              <a:avLst/>
              <a:gdLst>
                <a:gd name="T0" fmla="*/ 1148 w 1148"/>
                <a:gd name="T1" fmla="*/ 35 h 759"/>
                <a:gd name="T2" fmla="*/ 1148 w 1148"/>
                <a:gd name="T3" fmla="*/ 626 h 759"/>
                <a:gd name="T4" fmla="*/ 554 w 1148"/>
                <a:gd name="T5" fmla="*/ 759 h 759"/>
                <a:gd name="T6" fmla="*/ 0 w 1148"/>
                <a:gd name="T7" fmla="*/ 626 h 759"/>
                <a:gd name="T8" fmla="*/ 0 w 1148"/>
                <a:gd name="T9" fmla="*/ 35 h 759"/>
                <a:gd name="T10" fmla="*/ 9 w 1148"/>
                <a:gd name="T11" fmla="*/ 0 h 759"/>
                <a:gd name="T12" fmla="*/ 1139 w 1148"/>
                <a:gd name="T13" fmla="*/ 0 h 759"/>
                <a:gd name="T14" fmla="*/ 1148 w 1148"/>
                <a:gd name="T15" fmla="*/ 35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8" h="759">
                  <a:moveTo>
                    <a:pt x="1148" y="35"/>
                  </a:moveTo>
                  <a:cubicBezTo>
                    <a:pt x="1148" y="626"/>
                    <a:pt x="1148" y="626"/>
                    <a:pt x="1148" y="626"/>
                  </a:cubicBezTo>
                  <a:cubicBezTo>
                    <a:pt x="554" y="759"/>
                    <a:pt x="554" y="759"/>
                    <a:pt x="554" y="759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23"/>
                    <a:pt x="3" y="11"/>
                    <a:pt x="9" y="0"/>
                  </a:cubicBezTo>
                  <a:cubicBezTo>
                    <a:pt x="1139" y="0"/>
                    <a:pt x="1139" y="0"/>
                    <a:pt x="1139" y="0"/>
                  </a:cubicBezTo>
                  <a:cubicBezTo>
                    <a:pt x="1145" y="11"/>
                    <a:pt x="1148" y="23"/>
                    <a:pt x="1148" y="3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392238" y="623888"/>
              <a:ext cx="1406525" cy="973137"/>
            </a:xfrm>
            <a:custGeom>
              <a:avLst/>
              <a:gdLst>
                <a:gd name="T0" fmla="*/ 1077 w 1148"/>
                <a:gd name="T1" fmla="*/ 0 h 795"/>
                <a:gd name="T2" fmla="*/ 70 w 1148"/>
                <a:gd name="T3" fmla="*/ 0 h 795"/>
                <a:gd name="T4" fmla="*/ 0 w 1148"/>
                <a:gd name="T5" fmla="*/ 71 h 795"/>
                <a:gd name="T6" fmla="*/ 0 w 1148"/>
                <a:gd name="T7" fmla="*/ 662 h 795"/>
                <a:gd name="T8" fmla="*/ 554 w 1148"/>
                <a:gd name="T9" fmla="*/ 795 h 795"/>
                <a:gd name="T10" fmla="*/ 1148 w 1148"/>
                <a:gd name="T11" fmla="*/ 662 h 795"/>
                <a:gd name="T12" fmla="*/ 1148 w 1148"/>
                <a:gd name="T13" fmla="*/ 71 h 795"/>
                <a:gd name="T14" fmla="*/ 1077 w 1148"/>
                <a:gd name="T15" fmla="*/ 0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8" h="795">
                  <a:moveTo>
                    <a:pt x="1077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31" y="0"/>
                    <a:pt x="0" y="32"/>
                    <a:pt x="0" y="71"/>
                  </a:cubicBezTo>
                  <a:cubicBezTo>
                    <a:pt x="0" y="662"/>
                    <a:pt x="0" y="662"/>
                    <a:pt x="0" y="662"/>
                  </a:cubicBezTo>
                  <a:cubicBezTo>
                    <a:pt x="554" y="795"/>
                    <a:pt x="554" y="795"/>
                    <a:pt x="554" y="795"/>
                  </a:cubicBezTo>
                  <a:cubicBezTo>
                    <a:pt x="1148" y="662"/>
                    <a:pt x="1148" y="662"/>
                    <a:pt x="1148" y="662"/>
                  </a:cubicBezTo>
                  <a:cubicBezTo>
                    <a:pt x="1148" y="71"/>
                    <a:pt x="1148" y="71"/>
                    <a:pt x="1148" y="71"/>
                  </a:cubicBezTo>
                  <a:cubicBezTo>
                    <a:pt x="1148" y="32"/>
                    <a:pt x="1116" y="0"/>
                    <a:pt x="107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9"/>
          <p:cNvGrpSpPr/>
          <p:nvPr/>
        </p:nvGrpSpPr>
        <p:grpSpPr>
          <a:xfrm>
            <a:off x="5096045" y="2146382"/>
            <a:ext cx="2714441" cy="2697641"/>
            <a:chOff x="1392238" y="623888"/>
            <a:chExt cx="1406525" cy="1022349"/>
          </a:xfrm>
        </p:grpSpPr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1392238" y="717550"/>
              <a:ext cx="1406525" cy="928687"/>
            </a:xfrm>
            <a:custGeom>
              <a:avLst/>
              <a:gdLst>
                <a:gd name="T0" fmla="*/ 1148 w 1148"/>
                <a:gd name="T1" fmla="*/ 35 h 759"/>
                <a:gd name="T2" fmla="*/ 1148 w 1148"/>
                <a:gd name="T3" fmla="*/ 626 h 759"/>
                <a:gd name="T4" fmla="*/ 554 w 1148"/>
                <a:gd name="T5" fmla="*/ 759 h 759"/>
                <a:gd name="T6" fmla="*/ 0 w 1148"/>
                <a:gd name="T7" fmla="*/ 626 h 759"/>
                <a:gd name="T8" fmla="*/ 0 w 1148"/>
                <a:gd name="T9" fmla="*/ 35 h 759"/>
                <a:gd name="T10" fmla="*/ 9 w 1148"/>
                <a:gd name="T11" fmla="*/ 0 h 759"/>
                <a:gd name="T12" fmla="*/ 1139 w 1148"/>
                <a:gd name="T13" fmla="*/ 0 h 759"/>
                <a:gd name="T14" fmla="*/ 1148 w 1148"/>
                <a:gd name="T15" fmla="*/ 35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8" h="759">
                  <a:moveTo>
                    <a:pt x="1148" y="35"/>
                  </a:moveTo>
                  <a:cubicBezTo>
                    <a:pt x="1148" y="626"/>
                    <a:pt x="1148" y="626"/>
                    <a:pt x="1148" y="626"/>
                  </a:cubicBezTo>
                  <a:cubicBezTo>
                    <a:pt x="554" y="759"/>
                    <a:pt x="554" y="759"/>
                    <a:pt x="554" y="759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23"/>
                    <a:pt x="3" y="11"/>
                    <a:pt x="9" y="0"/>
                  </a:cubicBezTo>
                  <a:cubicBezTo>
                    <a:pt x="1139" y="0"/>
                    <a:pt x="1139" y="0"/>
                    <a:pt x="1139" y="0"/>
                  </a:cubicBezTo>
                  <a:cubicBezTo>
                    <a:pt x="1145" y="11"/>
                    <a:pt x="1148" y="23"/>
                    <a:pt x="1148" y="3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1392238" y="623888"/>
              <a:ext cx="1406525" cy="973137"/>
            </a:xfrm>
            <a:custGeom>
              <a:avLst/>
              <a:gdLst>
                <a:gd name="T0" fmla="*/ 1077 w 1148"/>
                <a:gd name="T1" fmla="*/ 0 h 795"/>
                <a:gd name="T2" fmla="*/ 70 w 1148"/>
                <a:gd name="T3" fmla="*/ 0 h 795"/>
                <a:gd name="T4" fmla="*/ 0 w 1148"/>
                <a:gd name="T5" fmla="*/ 71 h 795"/>
                <a:gd name="T6" fmla="*/ 0 w 1148"/>
                <a:gd name="T7" fmla="*/ 662 h 795"/>
                <a:gd name="T8" fmla="*/ 554 w 1148"/>
                <a:gd name="T9" fmla="*/ 795 h 795"/>
                <a:gd name="T10" fmla="*/ 1148 w 1148"/>
                <a:gd name="T11" fmla="*/ 662 h 795"/>
                <a:gd name="T12" fmla="*/ 1148 w 1148"/>
                <a:gd name="T13" fmla="*/ 71 h 795"/>
                <a:gd name="T14" fmla="*/ 1077 w 1148"/>
                <a:gd name="T15" fmla="*/ 0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8" h="795">
                  <a:moveTo>
                    <a:pt x="1077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31" y="0"/>
                    <a:pt x="0" y="32"/>
                    <a:pt x="0" y="71"/>
                  </a:cubicBezTo>
                  <a:cubicBezTo>
                    <a:pt x="0" y="662"/>
                    <a:pt x="0" y="662"/>
                    <a:pt x="0" y="662"/>
                  </a:cubicBezTo>
                  <a:cubicBezTo>
                    <a:pt x="554" y="795"/>
                    <a:pt x="554" y="795"/>
                    <a:pt x="554" y="795"/>
                  </a:cubicBezTo>
                  <a:cubicBezTo>
                    <a:pt x="1148" y="662"/>
                    <a:pt x="1148" y="662"/>
                    <a:pt x="1148" y="662"/>
                  </a:cubicBezTo>
                  <a:cubicBezTo>
                    <a:pt x="1148" y="71"/>
                    <a:pt x="1148" y="71"/>
                    <a:pt x="1148" y="71"/>
                  </a:cubicBezTo>
                  <a:cubicBezTo>
                    <a:pt x="1148" y="32"/>
                    <a:pt x="1116" y="0"/>
                    <a:pt x="107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9"/>
          <p:cNvGrpSpPr/>
          <p:nvPr/>
        </p:nvGrpSpPr>
        <p:grpSpPr>
          <a:xfrm>
            <a:off x="1650627" y="2144184"/>
            <a:ext cx="2714441" cy="2697641"/>
            <a:chOff x="1392238" y="623888"/>
            <a:chExt cx="1406525" cy="1022349"/>
          </a:xfrm>
        </p:grpSpPr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1392238" y="717550"/>
              <a:ext cx="1406525" cy="928687"/>
            </a:xfrm>
            <a:custGeom>
              <a:avLst/>
              <a:gdLst>
                <a:gd name="T0" fmla="*/ 1148 w 1148"/>
                <a:gd name="T1" fmla="*/ 35 h 759"/>
                <a:gd name="T2" fmla="*/ 1148 w 1148"/>
                <a:gd name="T3" fmla="*/ 626 h 759"/>
                <a:gd name="T4" fmla="*/ 554 w 1148"/>
                <a:gd name="T5" fmla="*/ 759 h 759"/>
                <a:gd name="T6" fmla="*/ 0 w 1148"/>
                <a:gd name="T7" fmla="*/ 626 h 759"/>
                <a:gd name="T8" fmla="*/ 0 w 1148"/>
                <a:gd name="T9" fmla="*/ 35 h 759"/>
                <a:gd name="T10" fmla="*/ 9 w 1148"/>
                <a:gd name="T11" fmla="*/ 0 h 759"/>
                <a:gd name="T12" fmla="*/ 1139 w 1148"/>
                <a:gd name="T13" fmla="*/ 0 h 759"/>
                <a:gd name="T14" fmla="*/ 1148 w 1148"/>
                <a:gd name="T15" fmla="*/ 35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8" h="759">
                  <a:moveTo>
                    <a:pt x="1148" y="35"/>
                  </a:moveTo>
                  <a:cubicBezTo>
                    <a:pt x="1148" y="626"/>
                    <a:pt x="1148" y="626"/>
                    <a:pt x="1148" y="626"/>
                  </a:cubicBezTo>
                  <a:cubicBezTo>
                    <a:pt x="554" y="759"/>
                    <a:pt x="554" y="759"/>
                    <a:pt x="554" y="759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23"/>
                    <a:pt x="3" y="11"/>
                    <a:pt x="9" y="0"/>
                  </a:cubicBezTo>
                  <a:cubicBezTo>
                    <a:pt x="1139" y="0"/>
                    <a:pt x="1139" y="0"/>
                    <a:pt x="1139" y="0"/>
                  </a:cubicBezTo>
                  <a:cubicBezTo>
                    <a:pt x="1145" y="11"/>
                    <a:pt x="1148" y="23"/>
                    <a:pt x="1148" y="3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1392238" y="623888"/>
              <a:ext cx="1406525" cy="973137"/>
            </a:xfrm>
            <a:custGeom>
              <a:avLst/>
              <a:gdLst>
                <a:gd name="T0" fmla="*/ 1077 w 1148"/>
                <a:gd name="T1" fmla="*/ 0 h 795"/>
                <a:gd name="T2" fmla="*/ 70 w 1148"/>
                <a:gd name="T3" fmla="*/ 0 h 795"/>
                <a:gd name="T4" fmla="*/ 0 w 1148"/>
                <a:gd name="T5" fmla="*/ 71 h 795"/>
                <a:gd name="T6" fmla="*/ 0 w 1148"/>
                <a:gd name="T7" fmla="*/ 662 h 795"/>
                <a:gd name="T8" fmla="*/ 554 w 1148"/>
                <a:gd name="T9" fmla="*/ 795 h 795"/>
                <a:gd name="T10" fmla="*/ 1148 w 1148"/>
                <a:gd name="T11" fmla="*/ 662 h 795"/>
                <a:gd name="T12" fmla="*/ 1148 w 1148"/>
                <a:gd name="T13" fmla="*/ 71 h 795"/>
                <a:gd name="T14" fmla="*/ 1077 w 1148"/>
                <a:gd name="T15" fmla="*/ 0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8" h="795">
                  <a:moveTo>
                    <a:pt x="1077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31" y="0"/>
                    <a:pt x="0" y="32"/>
                    <a:pt x="0" y="71"/>
                  </a:cubicBezTo>
                  <a:cubicBezTo>
                    <a:pt x="0" y="662"/>
                    <a:pt x="0" y="662"/>
                    <a:pt x="0" y="662"/>
                  </a:cubicBezTo>
                  <a:cubicBezTo>
                    <a:pt x="554" y="795"/>
                    <a:pt x="554" y="795"/>
                    <a:pt x="554" y="795"/>
                  </a:cubicBezTo>
                  <a:cubicBezTo>
                    <a:pt x="1148" y="662"/>
                    <a:pt x="1148" y="662"/>
                    <a:pt x="1148" y="662"/>
                  </a:cubicBezTo>
                  <a:cubicBezTo>
                    <a:pt x="1148" y="71"/>
                    <a:pt x="1148" y="71"/>
                    <a:pt x="1148" y="71"/>
                  </a:cubicBezTo>
                  <a:cubicBezTo>
                    <a:pt x="1148" y="32"/>
                    <a:pt x="1116" y="0"/>
                    <a:pt x="107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مجموعة 39">
            <a:extLst>
              <a:ext uri="{FF2B5EF4-FFF2-40B4-BE49-F238E27FC236}">
                <a16:creationId xmlns:a16="http://schemas.microsoft.com/office/drawing/2014/main" id="{F57C59FF-D4A1-EB9D-CE08-C641ACEE74B8}"/>
              </a:ext>
            </a:extLst>
          </p:cNvPr>
          <p:cNvGrpSpPr/>
          <p:nvPr/>
        </p:nvGrpSpPr>
        <p:grpSpPr>
          <a:xfrm>
            <a:off x="8541463" y="2409764"/>
            <a:ext cx="2714442" cy="1705721"/>
            <a:chOff x="7755104" y="2078584"/>
            <a:chExt cx="3780224" cy="2375443"/>
          </a:xfrm>
          <a:solidFill>
            <a:schemeClr val="bg1"/>
          </a:solidFill>
        </p:grpSpPr>
        <p:pic>
          <p:nvPicPr>
            <p:cNvPr id="42" name="صورة 41">
              <a:extLst>
                <a:ext uri="{FF2B5EF4-FFF2-40B4-BE49-F238E27FC236}">
                  <a16:creationId xmlns:a16="http://schemas.microsoft.com/office/drawing/2014/main" id="{2002F158-78B3-DF43-066D-7DEE32F7CB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784831" y="2078584"/>
              <a:ext cx="1763051" cy="1763051"/>
            </a:xfrm>
            <a:prstGeom prst="rect">
              <a:avLst/>
            </a:prstGeom>
            <a:grpFill/>
          </p:spPr>
        </p:pic>
        <p:sp>
          <p:nvSpPr>
            <p:cNvPr id="43" name="مربع نص 42">
              <a:extLst>
                <a:ext uri="{FF2B5EF4-FFF2-40B4-BE49-F238E27FC236}">
                  <a16:creationId xmlns:a16="http://schemas.microsoft.com/office/drawing/2014/main" id="{57EAF91D-3FE7-76B1-BD97-F3FCC1F68478}"/>
                </a:ext>
              </a:extLst>
            </p:cNvPr>
            <p:cNvSpPr txBox="1"/>
            <p:nvPr/>
          </p:nvSpPr>
          <p:spPr>
            <a:xfrm>
              <a:off x="7755104" y="4068269"/>
              <a:ext cx="3780224" cy="3857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1200" dirty="0">
                  <a:latin typeface="Noor bold" pitchFamily="2" charset="-78"/>
                  <a:cs typeface="Noor bold" pitchFamily="2" charset="-78"/>
                </a:rPr>
                <a:t> </a:t>
              </a:r>
              <a:r>
                <a:rPr kumimoji="0" lang="ar-SA" sz="12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Noor bold" pitchFamily="2" charset="-78"/>
                  <a:cs typeface="Noor bold" pitchFamily="2" charset="-78"/>
                </a:rPr>
                <a:t>تشجيع الابداع والابتكار في مختلف المجالات</a:t>
              </a:r>
            </a:p>
          </p:txBody>
        </p:sp>
      </p:grpSp>
      <p:grpSp>
        <p:nvGrpSpPr>
          <p:cNvPr id="44" name="مجموعة 43">
            <a:extLst>
              <a:ext uri="{FF2B5EF4-FFF2-40B4-BE49-F238E27FC236}">
                <a16:creationId xmlns:a16="http://schemas.microsoft.com/office/drawing/2014/main" id="{5AA5D753-81EB-DAC7-3B62-8BCAE3CCA86F}"/>
              </a:ext>
            </a:extLst>
          </p:cNvPr>
          <p:cNvGrpSpPr/>
          <p:nvPr/>
        </p:nvGrpSpPr>
        <p:grpSpPr>
          <a:xfrm>
            <a:off x="5216578" y="2379578"/>
            <a:ext cx="2473377" cy="1951351"/>
            <a:chOff x="3992616" y="2078584"/>
            <a:chExt cx="3444508" cy="2717518"/>
          </a:xfrm>
          <a:solidFill>
            <a:schemeClr val="bg1"/>
          </a:solidFill>
        </p:grpSpPr>
        <p:pic>
          <p:nvPicPr>
            <p:cNvPr id="46" name="صورة 45">
              <a:extLst>
                <a:ext uri="{FF2B5EF4-FFF2-40B4-BE49-F238E27FC236}">
                  <a16:creationId xmlns:a16="http://schemas.microsoft.com/office/drawing/2014/main" id="{62FC85D1-7B73-BA52-C742-E0FB00288B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5972" y="2078584"/>
              <a:ext cx="1763051" cy="1763051"/>
            </a:xfrm>
            <a:prstGeom prst="rect">
              <a:avLst/>
            </a:prstGeom>
            <a:grpFill/>
          </p:spPr>
        </p:pic>
        <p:sp>
          <p:nvSpPr>
            <p:cNvPr id="47" name="مربع نص 46">
              <a:extLst>
                <a:ext uri="{FF2B5EF4-FFF2-40B4-BE49-F238E27FC236}">
                  <a16:creationId xmlns:a16="http://schemas.microsoft.com/office/drawing/2014/main" id="{F3683C9B-E8CD-E304-737A-EE4C565A9F0A}"/>
                </a:ext>
              </a:extLst>
            </p:cNvPr>
            <p:cNvSpPr txBox="1"/>
            <p:nvPr/>
          </p:nvSpPr>
          <p:spPr>
            <a:xfrm>
              <a:off x="3992616" y="4110309"/>
              <a:ext cx="3444508" cy="6857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Noor bold" pitchFamily="2" charset="-78"/>
                  <a:cs typeface="Noor bold" pitchFamily="2" charset="-78"/>
                </a:rPr>
                <a:t>التطوير في مختلف العلوم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2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Noor bold" pitchFamily="2" charset="-78"/>
                  <a:cs typeface="Noor bold" pitchFamily="2" charset="-78"/>
                </a:rPr>
                <a:t>(مصادر الفكر لا تنضب)</a:t>
              </a:r>
            </a:p>
          </p:txBody>
        </p:sp>
      </p:grpSp>
      <p:grpSp>
        <p:nvGrpSpPr>
          <p:cNvPr id="48" name="مجموعة 47">
            <a:extLst>
              <a:ext uri="{FF2B5EF4-FFF2-40B4-BE49-F238E27FC236}">
                <a16:creationId xmlns:a16="http://schemas.microsoft.com/office/drawing/2014/main" id="{6449659C-6C41-45EB-84F1-7966B449AA81}"/>
              </a:ext>
            </a:extLst>
          </p:cNvPr>
          <p:cNvGrpSpPr/>
          <p:nvPr/>
        </p:nvGrpSpPr>
        <p:grpSpPr>
          <a:xfrm>
            <a:off x="1848824" y="2379578"/>
            <a:ext cx="2109027" cy="1890387"/>
            <a:chOff x="458690" y="2078584"/>
            <a:chExt cx="2937103" cy="2632617"/>
          </a:xfrm>
          <a:solidFill>
            <a:schemeClr val="bg1"/>
          </a:solidFill>
        </p:grpSpPr>
        <p:pic>
          <p:nvPicPr>
            <p:cNvPr id="50" name="صورة 49">
              <a:extLst>
                <a:ext uri="{FF2B5EF4-FFF2-40B4-BE49-F238E27FC236}">
                  <a16:creationId xmlns:a16="http://schemas.microsoft.com/office/drawing/2014/main" id="{362F47B1-FF63-6519-CACD-B4A03EB75DE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45716" y="2078584"/>
              <a:ext cx="1763051" cy="1763051"/>
            </a:xfrm>
            <a:prstGeom prst="rect">
              <a:avLst/>
            </a:prstGeom>
            <a:grpFill/>
          </p:spPr>
        </p:pic>
        <p:sp>
          <p:nvSpPr>
            <p:cNvPr id="51" name="مربع نص 50">
              <a:extLst>
                <a:ext uri="{FF2B5EF4-FFF2-40B4-BE49-F238E27FC236}">
                  <a16:creationId xmlns:a16="http://schemas.microsoft.com/office/drawing/2014/main" id="{4F69D8EA-A687-85FB-D728-0275D6A556D7}"/>
                </a:ext>
              </a:extLst>
            </p:cNvPr>
            <p:cNvSpPr txBox="1"/>
            <p:nvPr/>
          </p:nvSpPr>
          <p:spPr>
            <a:xfrm>
              <a:off x="458690" y="4068271"/>
              <a:ext cx="2937103" cy="6429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2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Noor bold" pitchFamily="2" charset="-78"/>
                  <a:cs typeface="Noor bold" pitchFamily="2" charset="-78"/>
                </a:rPr>
                <a:t>تحفيز الاقتصاد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2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Noor bold" pitchFamily="2" charset="-78"/>
                  <a:cs typeface="Noor bold" pitchFamily="2" charset="-78"/>
                </a:rPr>
                <a:t>(الأصول غير الملموسة)</a:t>
              </a:r>
            </a:p>
          </p:txBody>
        </p:sp>
      </p:grpSp>
      <p:sp>
        <p:nvSpPr>
          <p:cNvPr id="52" name="مستطيل 51"/>
          <p:cNvSpPr/>
          <p:nvPr/>
        </p:nvSpPr>
        <p:spPr>
          <a:xfrm>
            <a:off x="59962" y="6317318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latin typeface="Sakkal Majalla" pitchFamily="2" charset="-78"/>
                <a:cs typeface="Sakkal Majalla" pitchFamily="2" charset="-78"/>
              </a:rPr>
              <a:t>إعداد د. صقر السلمي</a:t>
            </a:r>
          </a:p>
        </p:txBody>
      </p:sp>
    </p:spTree>
    <p:extLst>
      <p:ext uri="{BB962C8B-B14F-4D97-AF65-F5344CB8AC3E}">
        <p14:creationId xmlns:p14="http://schemas.microsoft.com/office/powerpoint/2010/main" val="1857978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8F~1\AppData\Local\Temp\Rar$DRa0.823\250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صورة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880"/>
            <a:ext cx="12192000" cy="6858000"/>
          </a:xfrm>
          <a:prstGeom prst="rect">
            <a:avLst/>
          </a:prstGeom>
        </p:spPr>
      </p:pic>
      <p:sp>
        <p:nvSpPr>
          <p:cNvPr id="3" name="مستطيل ذو زاويتين مستديرتين في نفس الجانب 2"/>
          <p:cNvSpPr/>
          <p:nvPr/>
        </p:nvSpPr>
        <p:spPr>
          <a:xfrm>
            <a:off x="8849361" y="319502"/>
            <a:ext cx="3007859" cy="769441"/>
          </a:xfrm>
          <a:prstGeom prst="round2SameRect">
            <a:avLst/>
          </a:prstGeom>
          <a:solidFill>
            <a:srgbClr val="13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sz="1200"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8661862" y="422511"/>
            <a:ext cx="318806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oor bold" pitchFamily="2" charset="-78"/>
                <a:cs typeface="Noor bold" pitchFamily="2" charset="-78"/>
              </a:rPr>
              <a:t>الاستثناءات والقيود :</a:t>
            </a:r>
          </a:p>
        </p:txBody>
      </p:sp>
      <p:sp>
        <p:nvSpPr>
          <p:cNvPr id="24" name="مستطيل: زوايا مستديرة 3">
            <a:extLst>
              <a:ext uri="{FF2B5EF4-FFF2-40B4-BE49-F238E27FC236}">
                <a16:creationId xmlns:a16="http://schemas.microsoft.com/office/drawing/2014/main" id="{C167FE77-F214-AAAD-B3A7-67807A014CE7}"/>
              </a:ext>
            </a:extLst>
          </p:cNvPr>
          <p:cNvSpPr/>
          <p:nvPr/>
        </p:nvSpPr>
        <p:spPr>
          <a:xfrm>
            <a:off x="9096839" y="3684915"/>
            <a:ext cx="2847682" cy="3131208"/>
          </a:xfrm>
          <a:prstGeom prst="roundRect">
            <a:avLst>
              <a:gd name="adj" fmla="val 8627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600000" algn="tl" rotWithShape="0">
              <a:prstClr val="black">
                <a:alpha val="3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endParaRPr lang="ar-SA" sz="1400" dirty="0"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35" name="Freeform 14"/>
          <p:cNvSpPr>
            <a:spLocks/>
          </p:cNvSpPr>
          <p:nvPr/>
        </p:nvSpPr>
        <p:spPr bwMode="auto">
          <a:xfrm flipV="1">
            <a:off x="8910321" y="3684915"/>
            <a:ext cx="3220719" cy="3066118"/>
          </a:xfrm>
          <a:custGeom>
            <a:avLst/>
            <a:gdLst>
              <a:gd name="T0" fmla="*/ 1077 w 1148"/>
              <a:gd name="T1" fmla="*/ 0 h 795"/>
              <a:gd name="T2" fmla="*/ 70 w 1148"/>
              <a:gd name="T3" fmla="*/ 0 h 795"/>
              <a:gd name="T4" fmla="*/ 0 w 1148"/>
              <a:gd name="T5" fmla="*/ 71 h 795"/>
              <a:gd name="T6" fmla="*/ 0 w 1148"/>
              <a:gd name="T7" fmla="*/ 662 h 795"/>
              <a:gd name="T8" fmla="*/ 554 w 1148"/>
              <a:gd name="T9" fmla="*/ 795 h 795"/>
              <a:gd name="T10" fmla="*/ 1148 w 1148"/>
              <a:gd name="T11" fmla="*/ 662 h 795"/>
              <a:gd name="T12" fmla="*/ 1148 w 1148"/>
              <a:gd name="T13" fmla="*/ 71 h 795"/>
              <a:gd name="T14" fmla="*/ 1077 w 1148"/>
              <a:gd name="T15" fmla="*/ 0 h 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48" h="795">
                <a:moveTo>
                  <a:pt x="1077" y="0"/>
                </a:moveTo>
                <a:cubicBezTo>
                  <a:pt x="70" y="0"/>
                  <a:pt x="70" y="0"/>
                  <a:pt x="70" y="0"/>
                </a:cubicBezTo>
                <a:cubicBezTo>
                  <a:pt x="31" y="0"/>
                  <a:pt x="0" y="32"/>
                  <a:pt x="0" y="71"/>
                </a:cubicBezTo>
                <a:cubicBezTo>
                  <a:pt x="0" y="662"/>
                  <a:pt x="0" y="662"/>
                  <a:pt x="0" y="662"/>
                </a:cubicBezTo>
                <a:cubicBezTo>
                  <a:pt x="554" y="795"/>
                  <a:pt x="554" y="795"/>
                  <a:pt x="554" y="795"/>
                </a:cubicBezTo>
                <a:cubicBezTo>
                  <a:pt x="1148" y="662"/>
                  <a:pt x="1148" y="662"/>
                  <a:pt x="1148" y="662"/>
                </a:cubicBezTo>
                <a:cubicBezTo>
                  <a:pt x="1148" y="71"/>
                  <a:pt x="1148" y="71"/>
                  <a:pt x="1148" y="71"/>
                </a:cubicBezTo>
                <a:cubicBezTo>
                  <a:pt x="1148" y="32"/>
                  <a:pt x="1116" y="0"/>
                  <a:pt x="1077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4DE19B42-1F59-EF5A-BDEE-0DEDDBBDDD7F}"/>
              </a:ext>
            </a:extLst>
          </p:cNvPr>
          <p:cNvSpPr txBox="1"/>
          <p:nvPr/>
        </p:nvSpPr>
        <p:spPr>
          <a:xfrm>
            <a:off x="9093965" y="4059871"/>
            <a:ext cx="26568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600" b="1" dirty="0">
                <a:latin typeface="Noor bold" pitchFamily="2" charset="-78"/>
                <a:cs typeface="Noor bold" pitchFamily="2" charset="-78"/>
              </a:rPr>
              <a:t>في الدول النامية ودول العالم الثالث:</a:t>
            </a: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2EFD437D-1E4E-C172-8DB7-DAE75EEE18E0}"/>
              </a:ext>
            </a:extLst>
          </p:cNvPr>
          <p:cNvSpPr txBox="1"/>
          <p:nvPr/>
        </p:nvSpPr>
        <p:spPr>
          <a:xfrm>
            <a:off x="9866680" y="4489560"/>
            <a:ext cx="2071869" cy="2170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ar-SA" sz="1600" b="1" dirty="0">
                <a:latin typeface="Noor bold" pitchFamily="2" charset="-78"/>
                <a:cs typeface="Noor bold" pitchFamily="2" charset="-78"/>
              </a:rPr>
              <a:t>في مجال التعليم</a:t>
            </a:r>
          </a:p>
          <a:p>
            <a:pPr marL="285750" indent="-285750" algn="r" rtl="1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ar-SA" sz="1600" b="1" dirty="0">
                <a:latin typeface="Noor bold" pitchFamily="2" charset="-78"/>
                <a:cs typeface="Noor bold" pitchFamily="2" charset="-78"/>
              </a:rPr>
              <a:t>في مجال الصحة</a:t>
            </a:r>
          </a:p>
          <a:p>
            <a:pPr marL="285750" indent="-285750" algn="r" rtl="1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ar-SA" sz="1600" b="1" dirty="0">
                <a:latin typeface="Noor bold" pitchFamily="2" charset="-78"/>
                <a:cs typeface="Noor bold" pitchFamily="2" charset="-78"/>
              </a:rPr>
              <a:t>بقية المجالات</a:t>
            </a:r>
          </a:p>
        </p:txBody>
      </p:sp>
      <p:sp>
        <p:nvSpPr>
          <p:cNvPr id="30" name="مستطيل: زوايا مستديرة 16">
            <a:extLst>
              <a:ext uri="{FF2B5EF4-FFF2-40B4-BE49-F238E27FC236}">
                <a16:creationId xmlns:a16="http://schemas.microsoft.com/office/drawing/2014/main" id="{71BDB883-0F44-53E1-A98A-91FE005F68FD}"/>
              </a:ext>
            </a:extLst>
          </p:cNvPr>
          <p:cNvSpPr/>
          <p:nvPr/>
        </p:nvSpPr>
        <p:spPr>
          <a:xfrm>
            <a:off x="1289385" y="3687194"/>
            <a:ext cx="7559976" cy="3131208"/>
          </a:xfrm>
          <a:prstGeom prst="roundRect">
            <a:avLst>
              <a:gd name="adj" fmla="val 8627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600000" algn="tl" rotWithShape="0">
              <a:prstClr val="black">
                <a:alpha val="3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endParaRPr lang="ar-SA" sz="1400" dirty="0"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34" name="Freeform 14"/>
          <p:cNvSpPr>
            <a:spLocks/>
          </p:cNvSpPr>
          <p:nvPr/>
        </p:nvSpPr>
        <p:spPr bwMode="auto">
          <a:xfrm flipV="1">
            <a:off x="1501482" y="3811900"/>
            <a:ext cx="7347879" cy="1292113"/>
          </a:xfrm>
          <a:custGeom>
            <a:avLst/>
            <a:gdLst>
              <a:gd name="T0" fmla="*/ 1077 w 1148"/>
              <a:gd name="T1" fmla="*/ 0 h 795"/>
              <a:gd name="T2" fmla="*/ 70 w 1148"/>
              <a:gd name="T3" fmla="*/ 0 h 795"/>
              <a:gd name="T4" fmla="*/ 0 w 1148"/>
              <a:gd name="T5" fmla="*/ 71 h 795"/>
              <a:gd name="T6" fmla="*/ 0 w 1148"/>
              <a:gd name="T7" fmla="*/ 662 h 795"/>
              <a:gd name="T8" fmla="*/ 554 w 1148"/>
              <a:gd name="T9" fmla="*/ 795 h 795"/>
              <a:gd name="T10" fmla="*/ 1148 w 1148"/>
              <a:gd name="T11" fmla="*/ 662 h 795"/>
              <a:gd name="T12" fmla="*/ 1148 w 1148"/>
              <a:gd name="T13" fmla="*/ 71 h 795"/>
              <a:gd name="T14" fmla="*/ 1077 w 1148"/>
              <a:gd name="T15" fmla="*/ 0 h 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48" h="795">
                <a:moveTo>
                  <a:pt x="1077" y="0"/>
                </a:moveTo>
                <a:cubicBezTo>
                  <a:pt x="70" y="0"/>
                  <a:pt x="70" y="0"/>
                  <a:pt x="70" y="0"/>
                </a:cubicBezTo>
                <a:cubicBezTo>
                  <a:pt x="31" y="0"/>
                  <a:pt x="0" y="32"/>
                  <a:pt x="0" y="71"/>
                </a:cubicBezTo>
                <a:cubicBezTo>
                  <a:pt x="0" y="662"/>
                  <a:pt x="0" y="662"/>
                  <a:pt x="0" y="662"/>
                </a:cubicBezTo>
                <a:cubicBezTo>
                  <a:pt x="554" y="795"/>
                  <a:pt x="554" y="795"/>
                  <a:pt x="554" y="795"/>
                </a:cubicBezTo>
                <a:cubicBezTo>
                  <a:pt x="1148" y="662"/>
                  <a:pt x="1148" y="662"/>
                  <a:pt x="1148" y="662"/>
                </a:cubicBezTo>
                <a:cubicBezTo>
                  <a:pt x="1148" y="71"/>
                  <a:pt x="1148" y="71"/>
                  <a:pt x="1148" y="71"/>
                </a:cubicBezTo>
                <a:cubicBezTo>
                  <a:pt x="1148" y="32"/>
                  <a:pt x="1116" y="0"/>
                  <a:pt x="1077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22F077F2-D4A9-5699-A984-7DF04145B58C}"/>
              </a:ext>
            </a:extLst>
          </p:cNvPr>
          <p:cNvSpPr txBox="1"/>
          <p:nvPr/>
        </p:nvSpPr>
        <p:spPr>
          <a:xfrm>
            <a:off x="3074534" y="4128210"/>
            <a:ext cx="38186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dirty="0">
                <a:latin typeface="Noor bold" pitchFamily="2" charset="-78"/>
                <a:cs typeface="Noor bold" pitchFamily="2" charset="-78"/>
              </a:rPr>
              <a:t>الاستثناءات في مجال </a:t>
            </a:r>
            <a:r>
              <a:rPr lang="ar-SA" sz="2800" b="1" dirty="0" err="1">
                <a:latin typeface="Noor bold" pitchFamily="2" charset="-78"/>
                <a:cs typeface="Noor bold" pitchFamily="2" charset="-78"/>
              </a:rPr>
              <a:t>التعيلم</a:t>
            </a:r>
            <a:endParaRPr lang="ar-SA" sz="2800" b="1" dirty="0"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33" name="مربع نص 32">
            <a:extLst>
              <a:ext uri="{FF2B5EF4-FFF2-40B4-BE49-F238E27FC236}">
                <a16:creationId xmlns:a16="http://schemas.microsoft.com/office/drawing/2014/main" id="{6CDD600B-59E8-AC59-CF97-723B498A7CB9}"/>
              </a:ext>
            </a:extLst>
          </p:cNvPr>
          <p:cNvSpPr txBox="1"/>
          <p:nvPr/>
        </p:nvSpPr>
        <p:spPr>
          <a:xfrm>
            <a:off x="1501481" y="4942260"/>
            <a:ext cx="6964791" cy="1493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sz="1600" b="1" dirty="0">
                <a:latin typeface="Noor bold" pitchFamily="2" charset="-78"/>
                <a:cs typeface="Noor bold" pitchFamily="2" charset="-78"/>
              </a:rPr>
              <a:t>منح حق التصوير للمؤلفات غير المتوفرة</a:t>
            </a:r>
          </a:p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sz="1600" b="1" dirty="0">
                <a:latin typeface="Noor bold" pitchFamily="2" charset="-78"/>
                <a:cs typeface="Noor bold" pitchFamily="2" charset="-78"/>
              </a:rPr>
              <a:t>منح حق التصوير بنسبة معينه من كل مؤلف للاستخدام الشخصي وليس التجاري</a:t>
            </a:r>
          </a:p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sz="1600" b="1" dirty="0">
                <a:latin typeface="Noor bold" pitchFamily="2" charset="-78"/>
                <a:cs typeface="Noor bold" pitchFamily="2" charset="-78"/>
              </a:rPr>
              <a:t>منح حق الوصول المجاني لذوي الاحتياجات الخاصة (المعاقين)(معاهدة مراكش)</a:t>
            </a:r>
          </a:p>
        </p:txBody>
      </p:sp>
      <p:sp>
        <p:nvSpPr>
          <p:cNvPr id="36" name="مستطيل 35"/>
          <p:cNvSpPr/>
          <p:nvPr/>
        </p:nvSpPr>
        <p:spPr>
          <a:xfrm>
            <a:off x="59962" y="6317318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latin typeface="Sakkal Majalla" pitchFamily="2" charset="-78"/>
                <a:cs typeface="Sakkal Majalla" pitchFamily="2" charset="-78"/>
              </a:rPr>
              <a:t>إعداد د. صقر السلمي</a:t>
            </a:r>
          </a:p>
        </p:txBody>
      </p:sp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196D3B0C-3A4E-9ABE-69E0-50467D03DB90}"/>
              </a:ext>
            </a:extLst>
          </p:cNvPr>
          <p:cNvSpPr/>
          <p:nvPr/>
        </p:nvSpPr>
        <p:spPr>
          <a:xfrm>
            <a:off x="4463406" y="1786555"/>
            <a:ext cx="5098473" cy="908475"/>
          </a:xfrm>
          <a:prstGeom prst="roundRect">
            <a:avLst/>
          </a:prstGeom>
          <a:solidFill>
            <a:srgbClr val="1A33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Noor bold" pitchFamily="2" charset="-78"/>
              </a:rPr>
              <a:t>التراخيص</a:t>
            </a:r>
            <a:r>
              <a:rPr lang="ar-SA" sz="28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Noor bold" pitchFamily="2" charset="-78"/>
              </a:rPr>
              <a:t> </a:t>
            </a:r>
            <a:r>
              <a:rPr lang="ar-SA" sz="32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Noor bold" pitchFamily="2" charset="-78"/>
              </a:rPr>
              <a:t>الطوعية</a:t>
            </a:r>
            <a:r>
              <a:rPr lang="ar-SA" sz="28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Noor bold" pitchFamily="2" charset="-78"/>
              </a:rPr>
              <a:t> </a:t>
            </a:r>
            <a:r>
              <a:rPr lang="ar-SA" sz="32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Noor bold" pitchFamily="2" charset="-78"/>
              </a:rPr>
              <a:t>والاجبارية</a:t>
            </a:r>
          </a:p>
        </p:txBody>
      </p:sp>
    </p:spTree>
    <p:extLst>
      <p:ext uri="{BB962C8B-B14F-4D97-AF65-F5344CB8AC3E}">
        <p14:creationId xmlns:p14="http://schemas.microsoft.com/office/powerpoint/2010/main" val="2438134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24" grpId="0" animBg="1"/>
      <p:bldP spid="35" grpId="0" animBg="1"/>
      <p:bldP spid="25" grpId="0"/>
      <p:bldP spid="26" grpId="0"/>
      <p:bldP spid="30" grpId="0" animBg="1"/>
      <p:bldP spid="34" grpId="0" animBg="1"/>
      <p:bldP spid="32" grpId="0"/>
      <p:bldP spid="3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8F~1\AppData\Local\Temp\Rar$DRa0.823\250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صورة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مستطيل ذو زاويتين مستديرتين في نفس الجانب 2"/>
          <p:cNvSpPr/>
          <p:nvPr/>
        </p:nvSpPr>
        <p:spPr>
          <a:xfrm>
            <a:off x="9029011" y="319502"/>
            <a:ext cx="2933139" cy="769441"/>
          </a:xfrm>
          <a:prstGeom prst="round2SameRect">
            <a:avLst/>
          </a:prstGeom>
          <a:solidFill>
            <a:srgbClr val="13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sz="1100"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9029010" y="379461"/>
            <a:ext cx="288816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oor bold" pitchFamily="2" charset="-78"/>
                <a:cs typeface="Noor bold" pitchFamily="2" charset="-78"/>
              </a:rPr>
              <a:t>جهات الاهتمام:</a:t>
            </a:r>
          </a:p>
        </p:txBody>
      </p:sp>
      <p:sp>
        <p:nvSpPr>
          <p:cNvPr id="24" name="مستطيل: زوايا مستديرة 3">
            <a:extLst>
              <a:ext uri="{FF2B5EF4-FFF2-40B4-BE49-F238E27FC236}">
                <a16:creationId xmlns:a16="http://schemas.microsoft.com/office/drawing/2014/main" id="{C167FE77-F214-AAAD-B3A7-67807A014CE7}"/>
              </a:ext>
            </a:extLst>
          </p:cNvPr>
          <p:cNvSpPr/>
          <p:nvPr/>
        </p:nvSpPr>
        <p:spPr>
          <a:xfrm>
            <a:off x="2338482" y="1151203"/>
            <a:ext cx="7239618" cy="1280224"/>
          </a:xfrm>
          <a:prstGeom prst="roundRect">
            <a:avLst>
              <a:gd name="adj" fmla="val 8627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600000" algn="tl" rotWithShape="0">
              <a:prstClr val="black">
                <a:alpha val="3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endParaRPr lang="ar-SA" sz="1100" dirty="0"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35" name="Freeform 14"/>
          <p:cNvSpPr>
            <a:spLocks/>
          </p:cNvSpPr>
          <p:nvPr/>
        </p:nvSpPr>
        <p:spPr bwMode="auto">
          <a:xfrm flipV="1">
            <a:off x="2443402" y="1171323"/>
            <a:ext cx="7046153" cy="1253611"/>
          </a:xfrm>
          <a:custGeom>
            <a:avLst/>
            <a:gdLst>
              <a:gd name="T0" fmla="*/ 1077 w 1148"/>
              <a:gd name="T1" fmla="*/ 0 h 795"/>
              <a:gd name="T2" fmla="*/ 70 w 1148"/>
              <a:gd name="T3" fmla="*/ 0 h 795"/>
              <a:gd name="T4" fmla="*/ 0 w 1148"/>
              <a:gd name="T5" fmla="*/ 71 h 795"/>
              <a:gd name="T6" fmla="*/ 0 w 1148"/>
              <a:gd name="T7" fmla="*/ 662 h 795"/>
              <a:gd name="T8" fmla="*/ 554 w 1148"/>
              <a:gd name="T9" fmla="*/ 795 h 795"/>
              <a:gd name="T10" fmla="*/ 1148 w 1148"/>
              <a:gd name="T11" fmla="*/ 662 h 795"/>
              <a:gd name="T12" fmla="*/ 1148 w 1148"/>
              <a:gd name="T13" fmla="*/ 71 h 795"/>
              <a:gd name="T14" fmla="*/ 1077 w 1148"/>
              <a:gd name="T15" fmla="*/ 0 h 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48" h="795">
                <a:moveTo>
                  <a:pt x="1077" y="0"/>
                </a:moveTo>
                <a:cubicBezTo>
                  <a:pt x="70" y="0"/>
                  <a:pt x="70" y="0"/>
                  <a:pt x="70" y="0"/>
                </a:cubicBezTo>
                <a:cubicBezTo>
                  <a:pt x="31" y="0"/>
                  <a:pt x="0" y="32"/>
                  <a:pt x="0" y="71"/>
                </a:cubicBezTo>
                <a:cubicBezTo>
                  <a:pt x="0" y="662"/>
                  <a:pt x="0" y="662"/>
                  <a:pt x="0" y="662"/>
                </a:cubicBezTo>
                <a:cubicBezTo>
                  <a:pt x="554" y="795"/>
                  <a:pt x="554" y="795"/>
                  <a:pt x="554" y="795"/>
                </a:cubicBezTo>
                <a:cubicBezTo>
                  <a:pt x="1148" y="662"/>
                  <a:pt x="1148" y="662"/>
                  <a:pt x="1148" y="662"/>
                </a:cubicBezTo>
                <a:cubicBezTo>
                  <a:pt x="1148" y="71"/>
                  <a:pt x="1148" y="71"/>
                  <a:pt x="1148" y="71"/>
                </a:cubicBezTo>
                <a:cubicBezTo>
                  <a:pt x="1148" y="32"/>
                  <a:pt x="1116" y="0"/>
                  <a:pt x="1077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4DE19B42-1F59-EF5A-BDEE-0DEDDBBDDD7F}"/>
              </a:ext>
            </a:extLst>
          </p:cNvPr>
          <p:cNvSpPr txBox="1"/>
          <p:nvPr/>
        </p:nvSpPr>
        <p:spPr>
          <a:xfrm>
            <a:off x="3378243" y="1448001"/>
            <a:ext cx="60510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 rtl="1">
              <a:defRPr/>
            </a:pPr>
            <a:r>
              <a:rPr lang="ar-SA" sz="2000" b="1" dirty="0">
                <a:latin typeface="Noor bold" pitchFamily="2" charset="-78"/>
                <a:cs typeface="Noor bold" pitchFamily="2" charset="-78"/>
              </a:rPr>
              <a:t>عالمياً:</a:t>
            </a: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2EFD437D-1E4E-C172-8DB7-DAE75EEE18E0}"/>
              </a:ext>
            </a:extLst>
          </p:cNvPr>
          <p:cNvSpPr txBox="1"/>
          <p:nvPr/>
        </p:nvSpPr>
        <p:spPr>
          <a:xfrm>
            <a:off x="4761770" y="1576219"/>
            <a:ext cx="38475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A" sz="1400" b="1" dirty="0">
                <a:latin typeface="Noor bold" pitchFamily="2" charset="-78"/>
                <a:cs typeface="Noor bold" pitchFamily="2" charset="-78"/>
              </a:rPr>
              <a:t>المنظمة العالمية للملكية الفكرية </a:t>
            </a:r>
            <a:r>
              <a:rPr lang="en-US" sz="1400" b="1" dirty="0">
                <a:latin typeface="Noor bold" pitchFamily="2" charset="-78"/>
                <a:cs typeface="Noor bold" pitchFamily="2" charset="-78"/>
              </a:rPr>
              <a:t>(WIPO)</a:t>
            </a:r>
            <a:endParaRPr lang="ar-SA" sz="1400" b="1" dirty="0"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30" name="مستطيل: زوايا مستديرة 16">
            <a:extLst>
              <a:ext uri="{FF2B5EF4-FFF2-40B4-BE49-F238E27FC236}">
                <a16:creationId xmlns:a16="http://schemas.microsoft.com/office/drawing/2014/main" id="{71BDB883-0F44-53E1-A98A-91FE005F68FD}"/>
              </a:ext>
            </a:extLst>
          </p:cNvPr>
          <p:cNvSpPr/>
          <p:nvPr/>
        </p:nvSpPr>
        <p:spPr>
          <a:xfrm>
            <a:off x="1079291" y="2603513"/>
            <a:ext cx="10298243" cy="3131208"/>
          </a:xfrm>
          <a:prstGeom prst="roundRect">
            <a:avLst>
              <a:gd name="adj" fmla="val 8627"/>
            </a:avLst>
          </a:prstGeom>
          <a:solidFill>
            <a:schemeClr val="bg1"/>
          </a:solidFill>
          <a:ln>
            <a:noFill/>
          </a:ln>
          <a:effectLst>
            <a:outerShdw blurRad="127000" dist="38100" dir="600000" algn="tl" rotWithShape="0">
              <a:prstClr val="black">
                <a:alpha val="3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endParaRPr lang="ar-SA" sz="1100" dirty="0"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34" name="Freeform 14"/>
          <p:cNvSpPr>
            <a:spLocks/>
          </p:cNvSpPr>
          <p:nvPr/>
        </p:nvSpPr>
        <p:spPr bwMode="auto">
          <a:xfrm flipV="1">
            <a:off x="1235105" y="2603513"/>
            <a:ext cx="10009323" cy="3066118"/>
          </a:xfrm>
          <a:custGeom>
            <a:avLst/>
            <a:gdLst>
              <a:gd name="T0" fmla="*/ 1077 w 1148"/>
              <a:gd name="T1" fmla="*/ 0 h 795"/>
              <a:gd name="T2" fmla="*/ 70 w 1148"/>
              <a:gd name="T3" fmla="*/ 0 h 795"/>
              <a:gd name="T4" fmla="*/ 0 w 1148"/>
              <a:gd name="T5" fmla="*/ 71 h 795"/>
              <a:gd name="T6" fmla="*/ 0 w 1148"/>
              <a:gd name="T7" fmla="*/ 662 h 795"/>
              <a:gd name="T8" fmla="*/ 554 w 1148"/>
              <a:gd name="T9" fmla="*/ 795 h 795"/>
              <a:gd name="T10" fmla="*/ 1148 w 1148"/>
              <a:gd name="T11" fmla="*/ 662 h 795"/>
              <a:gd name="T12" fmla="*/ 1148 w 1148"/>
              <a:gd name="T13" fmla="*/ 71 h 795"/>
              <a:gd name="T14" fmla="*/ 1077 w 1148"/>
              <a:gd name="T15" fmla="*/ 0 h 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48" h="795">
                <a:moveTo>
                  <a:pt x="1077" y="0"/>
                </a:moveTo>
                <a:cubicBezTo>
                  <a:pt x="70" y="0"/>
                  <a:pt x="70" y="0"/>
                  <a:pt x="70" y="0"/>
                </a:cubicBezTo>
                <a:cubicBezTo>
                  <a:pt x="31" y="0"/>
                  <a:pt x="0" y="32"/>
                  <a:pt x="0" y="71"/>
                </a:cubicBezTo>
                <a:cubicBezTo>
                  <a:pt x="0" y="662"/>
                  <a:pt x="0" y="662"/>
                  <a:pt x="0" y="662"/>
                </a:cubicBezTo>
                <a:cubicBezTo>
                  <a:pt x="554" y="795"/>
                  <a:pt x="554" y="795"/>
                  <a:pt x="554" y="795"/>
                </a:cubicBezTo>
                <a:cubicBezTo>
                  <a:pt x="1148" y="662"/>
                  <a:pt x="1148" y="662"/>
                  <a:pt x="1148" y="662"/>
                </a:cubicBezTo>
                <a:cubicBezTo>
                  <a:pt x="1148" y="71"/>
                  <a:pt x="1148" y="71"/>
                  <a:pt x="1148" y="71"/>
                </a:cubicBezTo>
                <a:cubicBezTo>
                  <a:pt x="1148" y="32"/>
                  <a:pt x="1116" y="0"/>
                  <a:pt x="1077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Noor bold" pitchFamily="2" charset="-78"/>
              <a:cs typeface="Noor bold" pitchFamily="2" charset="-78"/>
            </a:endParaRPr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22F077F2-D4A9-5699-A984-7DF04145B58C}"/>
              </a:ext>
            </a:extLst>
          </p:cNvPr>
          <p:cNvSpPr txBox="1"/>
          <p:nvPr/>
        </p:nvSpPr>
        <p:spPr>
          <a:xfrm>
            <a:off x="3975971" y="2875775"/>
            <a:ext cx="32422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ar-SA" sz="2000" b="1" dirty="0">
                <a:latin typeface="Noor bold" pitchFamily="2" charset="-78"/>
                <a:cs typeface="Noor bold" pitchFamily="2" charset="-78"/>
              </a:rPr>
              <a:t>محلياً: </a:t>
            </a:r>
          </a:p>
        </p:txBody>
      </p:sp>
      <p:sp>
        <p:nvSpPr>
          <p:cNvPr id="33" name="مربع نص 32">
            <a:extLst>
              <a:ext uri="{FF2B5EF4-FFF2-40B4-BE49-F238E27FC236}">
                <a16:creationId xmlns:a16="http://schemas.microsoft.com/office/drawing/2014/main" id="{6CDD600B-59E8-AC59-CF97-723B498A7CB9}"/>
              </a:ext>
            </a:extLst>
          </p:cNvPr>
          <p:cNvSpPr txBox="1"/>
          <p:nvPr/>
        </p:nvSpPr>
        <p:spPr>
          <a:xfrm>
            <a:off x="1346912" y="3522106"/>
            <a:ext cx="9897516" cy="1524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1600" b="1" dirty="0">
                <a:latin typeface="Noor bold" pitchFamily="2" charset="-78"/>
                <a:cs typeface="Noor bold" pitchFamily="2" charset="-78"/>
              </a:rPr>
              <a:t>الهيئة السعودية للملكية الفكرية: </a:t>
            </a:r>
            <a:r>
              <a:rPr lang="ar-SA" sz="1400" b="1" dirty="0">
                <a:latin typeface="Noor bold" pitchFamily="2" charset="-78"/>
                <a:cs typeface="Noor bold" pitchFamily="2" charset="-78"/>
              </a:rPr>
              <a:t>تنظيم مجالات  الملكية الفكرية في المملكة وتنميتها وحمايتها والارتقاء  بها وفقاً لأفضل الممارسات العالمية</a:t>
            </a:r>
          </a:p>
          <a:p>
            <a:pPr algn="r" rtl="1">
              <a:lnSpc>
                <a:spcPct val="150000"/>
              </a:lnSpc>
            </a:pPr>
            <a:r>
              <a:rPr lang="ar-SA" sz="1600" b="1" dirty="0">
                <a:latin typeface="Noor bold" pitchFamily="2" charset="-78"/>
                <a:cs typeface="Noor bold" pitchFamily="2" charset="-78"/>
              </a:rPr>
              <a:t>1-مدينة الملك عبدالعزيز للعلوم والتقنية</a:t>
            </a:r>
            <a:r>
              <a:rPr lang="ar-SA" sz="1400" b="1" dirty="0">
                <a:latin typeface="Noor bold" pitchFamily="2" charset="-78"/>
                <a:cs typeface="Noor bold" pitchFamily="2" charset="-78"/>
              </a:rPr>
              <a:t>: تهتم بالبحث العلمي والابتكار الصناعي والدعم العلمي للجامعات</a:t>
            </a:r>
          </a:p>
          <a:p>
            <a:pPr algn="r" rtl="1">
              <a:lnSpc>
                <a:spcPct val="150000"/>
              </a:lnSpc>
            </a:pPr>
            <a:r>
              <a:rPr lang="ar-SA" sz="1600" b="1" dirty="0">
                <a:latin typeface="Noor bold" pitchFamily="2" charset="-78"/>
                <a:cs typeface="Noor bold" pitchFamily="2" charset="-78"/>
              </a:rPr>
              <a:t>2-هيئة تنمية البحث والتطوير والابتكار</a:t>
            </a:r>
            <a:r>
              <a:rPr lang="ar-SA" sz="1400" b="1" dirty="0">
                <a:latin typeface="Noor bold" pitchFamily="2" charset="-78"/>
                <a:cs typeface="Noor bold" pitchFamily="2" charset="-78"/>
              </a:rPr>
              <a:t>: وتهتم بالبحث والابتكار في صحة الانسان، الريادة في الطاقة والصناعة، اقتصاديات المستقبل، استدامة البيئة</a:t>
            </a:r>
          </a:p>
          <a:p>
            <a:pPr algn="r" rtl="1">
              <a:lnSpc>
                <a:spcPct val="150000"/>
              </a:lnSpc>
            </a:pPr>
            <a:r>
              <a:rPr lang="ar-SA" sz="1600" b="1" dirty="0">
                <a:latin typeface="Noor bold" pitchFamily="2" charset="-78"/>
                <a:cs typeface="Noor bold" pitchFamily="2" charset="-78"/>
              </a:rPr>
              <a:t>3-جهات الابداع والابتكار بالجامعات</a:t>
            </a:r>
          </a:p>
        </p:txBody>
      </p:sp>
      <p:pic>
        <p:nvPicPr>
          <p:cNvPr id="3074" name="Picture 2" descr="D:\تصاميم\World_Intellectual_Property_Organization_Log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087" y="1337588"/>
            <a:ext cx="1494258" cy="104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تصاميم\شعار_الهيئة_السعودية_للملكية_الفكرية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40" y="3075830"/>
            <a:ext cx="2031331" cy="48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مستطيل 16"/>
          <p:cNvSpPr/>
          <p:nvPr/>
        </p:nvSpPr>
        <p:spPr>
          <a:xfrm>
            <a:off x="59962" y="6317318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latin typeface="Sakkal Majalla" pitchFamily="2" charset="-78"/>
                <a:cs typeface="Sakkal Majalla" pitchFamily="2" charset="-78"/>
              </a:rPr>
              <a:t>إعداد د. صقر السلمي</a:t>
            </a:r>
          </a:p>
        </p:txBody>
      </p:sp>
    </p:spTree>
    <p:extLst>
      <p:ext uri="{BB962C8B-B14F-4D97-AF65-F5344CB8AC3E}">
        <p14:creationId xmlns:p14="http://schemas.microsoft.com/office/powerpoint/2010/main" val="3286242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24" grpId="0" animBg="1"/>
      <p:bldP spid="35" grpId="0" animBg="1"/>
      <p:bldP spid="25" grpId="0"/>
      <p:bldP spid="26" grpId="0"/>
      <p:bldP spid="30" grpId="0" animBg="1"/>
      <p:bldP spid="34" grpId="0" animBg="1"/>
      <p:bldP spid="32" grpId="0"/>
      <p:bldP spid="3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SlideSalad Theme 6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1AAD96"/>
      </a:accent1>
      <a:accent2>
        <a:srgbClr val="A9C370"/>
      </a:accent2>
      <a:accent3>
        <a:srgbClr val="F5AE3B"/>
      </a:accent3>
      <a:accent4>
        <a:srgbClr val="CC4E3D"/>
      </a:accent4>
      <a:accent5>
        <a:srgbClr val="56687C"/>
      </a:accent5>
      <a:accent6>
        <a:srgbClr val="94A4B5"/>
      </a:accent6>
      <a:hlink>
        <a:srgbClr val="FFFFFF"/>
      </a:hlink>
      <a:folHlink>
        <a:srgbClr val="595959"/>
      </a:folHlink>
    </a:clrScheme>
    <a:fontScheme name="مخصص 1">
      <a:majorFont>
        <a:latin typeface="Noor bol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4709</TotalTime>
  <Words>526</Words>
  <Application>Microsoft Office PowerPoint</Application>
  <PresentationFormat>شاشة عريضة</PresentationFormat>
  <Paragraphs>73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20" baseType="lpstr">
      <vt:lpstr>Arial</vt:lpstr>
      <vt:lpstr>Calibri</vt:lpstr>
      <vt:lpstr>Noor bold</vt:lpstr>
      <vt:lpstr>Noor Light</vt:lpstr>
      <vt:lpstr>Roboto</vt:lpstr>
      <vt:lpstr>Sakkal Majalla</vt:lpstr>
      <vt:lpstr>Wingdings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</dc:creator>
  <cp:lastModifiedBy>Sagr Al-solmi</cp:lastModifiedBy>
  <cp:revision>680</cp:revision>
  <dcterms:created xsi:type="dcterms:W3CDTF">2017-03-08T18:15:26Z</dcterms:created>
  <dcterms:modified xsi:type="dcterms:W3CDTF">2022-12-20T15:55:44Z</dcterms:modified>
</cp:coreProperties>
</file>